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7" r:id="rId1"/>
  </p:sldMasterIdLst>
  <p:notesMasterIdLst>
    <p:notesMasterId r:id="rId9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342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43" r:id="rId69"/>
    <p:sldId id="323" r:id="rId70"/>
    <p:sldId id="324" r:id="rId71"/>
    <p:sldId id="344" r:id="rId72"/>
    <p:sldId id="345" r:id="rId73"/>
    <p:sldId id="346" r:id="rId74"/>
    <p:sldId id="347" r:id="rId75"/>
    <p:sldId id="325" r:id="rId76"/>
    <p:sldId id="348" r:id="rId77"/>
    <p:sldId id="326" r:id="rId78"/>
    <p:sldId id="327" r:id="rId79"/>
    <p:sldId id="328" r:id="rId80"/>
    <p:sldId id="329" r:id="rId81"/>
    <p:sldId id="330" r:id="rId82"/>
    <p:sldId id="350" r:id="rId83"/>
    <p:sldId id="331" r:id="rId84"/>
    <p:sldId id="332" r:id="rId85"/>
    <p:sldId id="333" r:id="rId86"/>
    <p:sldId id="334" r:id="rId87"/>
    <p:sldId id="335" r:id="rId88"/>
    <p:sldId id="349" r:id="rId89"/>
    <p:sldId id="336" r:id="rId90"/>
    <p:sldId id="337" r:id="rId91"/>
    <p:sldId id="338" r:id="rId92"/>
    <p:sldId id="339" r:id="rId93"/>
    <p:sldId id="351" r:id="rId94"/>
    <p:sldId id="340" r:id="rId95"/>
    <p:sldId id="341" r:id="rId96"/>
    <p:sldId id="352" r:id="rId9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EN Kim" initials="S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73"/>
    <p:restoredTop sz="94660"/>
  </p:normalViewPr>
  <p:slideViewPr>
    <p:cSldViewPr snapToGrid="0">
      <p:cViewPr varScale="1">
        <p:scale>
          <a:sx n="105" d="100"/>
          <a:sy n="105" d="100"/>
        </p:scale>
        <p:origin x="1368" y="72"/>
      </p:cViewPr>
      <p:guideLst>
        <p:guide orient="horz" pos="2155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>
              <a:defRPr/>
            </a:pPr>
            <a:fld id="{0E7094D2-52B1-4A24-9772-F4ABB377CA0B}" type="datetime1">
              <a:rPr lang="ko-KR" altLang="en-US"/>
              <a:pPr>
                <a:defRPr/>
              </a:pPr>
              <a:t>2022-10-11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>
              <a:defRPr/>
            </a:pPr>
            <a:fld id="{303C5F93-DBD8-475E-B5C0-664EF94AA89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F71807D-336E-4FF6-BE4D-1DFB82D18E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503"/>
            <a:ext cx="9144000" cy="68750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7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52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naver.com/spring4shoppingmal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2004"/>
            <a:ext cx="9144000" cy="80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/>
              <a:t>32</a:t>
            </a:r>
            <a:r>
              <a:rPr lang="ko-KR" altLang="en-US" sz="2800"/>
              <a:t>장</a:t>
            </a:r>
            <a:r>
              <a:rPr lang="en-US" altLang="ko-KR" sz="2800"/>
              <a:t> </a:t>
            </a:r>
            <a:r>
              <a:rPr lang="ko-KR" altLang="en-US" sz="2800"/>
              <a:t>스프링 부트 사용하기</a:t>
            </a:r>
            <a:endParaRPr lang="ko-KR" altLang="en-US" sz="2800" spc="-89"/>
          </a:p>
        </p:txBody>
      </p:sp>
      <p:cxnSp>
        <p:nvCxnSpPr>
          <p:cNvPr id="5" name="직선 연결선 4"/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3643" y="1809852"/>
            <a:ext cx="4934522" cy="371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32.1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스프링 부트란</a:t>
            </a: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?</a:t>
            </a: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32.2 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스프링 부트 전용 </a:t>
            </a: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STS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설치하기</a:t>
            </a: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32.3 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스프링 부트 프로젝트 생성하기</a:t>
            </a: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32.4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스프링 부트 프로젝트 실행하기</a:t>
            </a: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32.5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스프링 부트 웹 페이지 만들기</a:t>
            </a: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32.6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그레이들 이용해 스프링 부트 실습하기</a:t>
            </a: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32.7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마이바티스 사용하기</a:t>
            </a: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32.8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타일즈 사용하기</a:t>
            </a:r>
            <a:endParaRPr lang="en-US" altLang="ko-KR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86556" y="1809852"/>
            <a:ext cx="4934522" cy="540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32.9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인터셉터 사용하기</a:t>
            </a:r>
            <a:endParaRPr lang="en-US" altLang="ko-KR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프로젝트 생성하기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70991"/>
            <a:ext cx="7545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200">
                <a:latin typeface="+mj-ea"/>
                <a:ea typeface="+mj-ea"/>
              </a:rPr>
              <a:t>3. SQL </a:t>
            </a:r>
            <a:r>
              <a:rPr lang="ko-KR" altLang="ko-KR" sz="1200">
                <a:latin typeface="+mj-ea"/>
                <a:ea typeface="+mj-ea"/>
              </a:rPr>
              <a:t>항목에서 </a:t>
            </a:r>
            <a:r>
              <a:rPr lang="en-US" altLang="ko-KR" sz="1200" b="1">
                <a:latin typeface="+mj-ea"/>
                <a:ea typeface="+mj-ea"/>
              </a:rPr>
              <a:t>H2, JDBC</a:t>
            </a:r>
            <a:r>
              <a:rPr lang="en-US" altLang="ko-KR" sz="1200">
                <a:latin typeface="+mj-ea"/>
                <a:ea typeface="+mj-ea"/>
              </a:rPr>
              <a:t>  </a:t>
            </a:r>
            <a:r>
              <a:rPr lang="ko-KR" altLang="ko-KR" sz="1200">
                <a:latin typeface="+mj-ea"/>
                <a:ea typeface="+mj-ea"/>
              </a:rPr>
              <a:t>를 선택하고</a:t>
            </a:r>
            <a:r>
              <a:rPr lang="en-US" altLang="ko-KR" sz="1200">
                <a:latin typeface="+mj-ea"/>
                <a:ea typeface="+mj-ea"/>
              </a:rPr>
              <a:t>, WEB </a:t>
            </a:r>
            <a:r>
              <a:rPr lang="ko-KR" altLang="ko-KR" sz="1200">
                <a:latin typeface="+mj-ea"/>
                <a:ea typeface="+mj-ea"/>
              </a:rPr>
              <a:t>항목에서 </a:t>
            </a:r>
            <a:r>
              <a:rPr lang="en-US" altLang="ko-KR" sz="1200" b="1">
                <a:latin typeface="+mj-ea"/>
                <a:ea typeface="+mj-ea"/>
              </a:rPr>
              <a:t>web</a:t>
            </a:r>
            <a:r>
              <a:rPr lang="ko-KR" altLang="ko-KR" sz="1200">
                <a:latin typeface="+mj-ea"/>
                <a:ea typeface="+mj-ea"/>
              </a:rPr>
              <a:t>을 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ko-KR" sz="1200">
              <a:latin typeface="+mj-ea"/>
              <a:ea typeface="+mj-ea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673625" y="1818861"/>
            <a:ext cx="3751193" cy="4741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797863" y="3508513"/>
            <a:ext cx="345385" cy="3081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797863" y="5473976"/>
            <a:ext cx="442294" cy="1540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 txBox="1"/>
          <p:nvPr/>
        </p:nvSpPr>
        <p:spPr>
          <a:xfrm>
            <a:off x="6829063" y="3025953"/>
            <a:ext cx="1674195" cy="639267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r>
              <a:rPr lang="en-US" altLang="ko-KR" sz="1200"/>
              <a:t>JDBC API</a:t>
            </a:r>
          </a:p>
          <a:p>
            <a:r>
              <a:rPr lang="en-US" altLang="ko-KR" sz="1200"/>
              <a:t>H2 DataBase</a:t>
            </a:r>
          </a:p>
          <a:p>
            <a:r>
              <a:rPr lang="en-US" altLang="ko-KR" sz="1200"/>
              <a:t>Spring Web</a:t>
            </a:r>
          </a:p>
        </p:txBody>
      </p:sp>
      <p:cxnSp>
        <p:nvCxnSpPr>
          <p:cNvPr id="14" name="직선 화살표 연결선 13"/>
          <p:cNvCxnSpPr>
            <a:endCxn id="13" idx="1"/>
          </p:cNvCxnSpPr>
          <p:nvPr/>
        </p:nvCxnSpPr>
        <p:spPr>
          <a:xfrm flipV="1">
            <a:off x="6047772" y="3345586"/>
            <a:ext cx="781291" cy="275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프로젝트 생성하기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65923" y="1428354"/>
            <a:ext cx="7464287" cy="265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latin typeface="+mj-ea"/>
                <a:ea typeface="+mj-ea"/>
              </a:rPr>
              <a:t>4. myboot01 </a:t>
            </a:r>
            <a:r>
              <a:rPr lang="ko-KR" altLang="ko-KR" sz="1200">
                <a:latin typeface="+mj-ea"/>
                <a:ea typeface="+mj-ea"/>
              </a:rPr>
              <a:t>프로젝트가 생성된 것을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624431" y="1705353"/>
            <a:ext cx="2162175" cy="2038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프로젝트 실행하기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595147" y="1705353"/>
            <a:ext cx="2215391" cy="30497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595148" y="1382187"/>
            <a:ext cx="1549469" cy="263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실습 파일 위치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4887" y="5188226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34887" y="5188226"/>
            <a:ext cx="7325138" cy="448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application.properties</a:t>
            </a:r>
            <a:r>
              <a:rPr lang="ko-KR" altLang="en-US" sz="1200">
                <a:latin typeface="+mj-ea"/>
                <a:ea typeface="+mj-ea"/>
              </a:rPr>
              <a:t>에서는 프로젝트 전체와 관련된 기능을 설정합니다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먼저 톰캣 요청 포트 번호와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세션 유효 시간을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1402245" y="5652876"/>
            <a:ext cx="6190422" cy="1086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프로젝트 실행하기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96099" y="4669703"/>
            <a:ext cx="7732643" cy="110054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latin typeface="+mj-ea"/>
                <a:ea typeface="+mj-ea"/>
              </a:rPr>
              <a:t>부트 프로젝트는 </a:t>
            </a:r>
            <a:r>
              <a:rPr lang="en-US" altLang="ko-KR" sz="1100">
                <a:latin typeface="+mj-ea"/>
                <a:ea typeface="+mj-ea"/>
              </a:rPr>
              <a:t>main( ) </a:t>
            </a:r>
            <a:r>
              <a:rPr lang="ko-KR" altLang="en-US" sz="1100">
                <a:latin typeface="+mj-ea"/>
                <a:ea typeface="+mj-ea"/>
              </a:rPr>
              <a:t>메서드를 시작점으로 실행하므로 </a:t>
            </a:r>
            <a:r>
              <a:rPr lang="en-US" altLang="ko-KR" sz="1100">
                <a:latin typeface="+mj-ea"/>
                <a:ea typeface="+mj-ea"/>
              </a:rPr>
              <a:t>Myboot01Application.java</a:t>
            </a:r>
            <a:r>
              <a:rPr lang="ko-KR" altLang="en-US" sz="1100">
                <a:latin typeface="+mj-ea"/>
                <a:ea typeface="+mj-ea"/>
              </a:rPr>
              <a:t>가 반드시 있어야 합니다</a:t>
            </a:r>
            <a:r>
              <a:rPr lang="en-US" altLang="ko-KR" sz="1100">
                <a:latin typeface="+mj-ea"/>
                <a:ea typeface="+mj-ea"/>
              </a:rPr>
              <a:t>. </a:t>
            </a:r>
            <a:r>
              <a:rPr lang="ko-KR" altLang="en-US" sz="1100">
                <a:latin typeface="+mj-ea"/>
                <a:ea typeface="+mj-ea"/>
              </a:rPr>
              <a:t>이는 스프링 부트의 웹 애플리케이션을 일반 자바 애플리케이션처럼 개발하려는 의도 때문입니다</a:t>
            </a:r>
            <a:r>
              <a:rPr lang="en-US" altLang="ko-KR" sz="1100"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latin typeface="+mj-ea"/>
                <a:ea typeface="+mj-ea"/>
              </a:rPr>
              <a:t>그리고 </a:t>
            </a:r>
            <a:r>
              <a:rPr lang="en-US" altLang="ko-KR" sz="1100">
                <a:latin typeface="+mj-ea"/>
                <a:ea typeface="+mj-ea"/>
              </a:rPr>
              <a:t>ServletInitializer.java </a:t>
            </a:r>
            <a:r>
              <a:rPr lang="ko-KR" altLang="en-US" sz="1100">
                <a:latin typeface="+mj-ea"/>
                <a:ea typeface="+mj-ea"/>
              </a:rPr>
              <a:t>파일에 생성된 </a:t>
            </a:r>
            <a:r>
              <a:rPr lang="en-US" altLang="ko-KR" sz="1100">
                <a:latin typeface="+mj-ea"/>
                <a:ea typeface="+mj-ea"/>
              </a:rPr>
              <a:t>ServletInitializer </a:t>
            </a:r>
            <a:r>
              <a:rPr lang="ko-KR" altLang="en-US" sz="1100">
                <a:latin typeface="+mj-ea"/>
                <a:ea typeface="+mj-ea"/>
              </a:rPr>
              <a:t>클래스는 </a:t>
            </a:r>
            <a:r>
              <a:rPr lang="en-US" altLang="ko-KR" sz="1100">
                <a:latin typeface="+mj-ea"/>
                <a:ea typeface="+mj-ea"/>
              </a:rPr>
              <a:t>SpringBootServletInitializer </a:t>
            </a:r>
            <a:r>
              <a:rPr lang="ko-KR" altLang="en-US" sz="1100">
                <a:latin typeface="+mj-ea"/>
                <a:ea typeface="+mj-ea"/>
              </a:rPr>
              <a:t>클래스를 상속받습니다</a:t>
            </a:r>
            <a:r>
              <a:rPr lang="en-US" altLang="ko-KR" sz="1100">
                <a:latin typeface="+mj-ea"/>
                <a:ea typeface="+mj-ea"/>
              </a:rPr>
              <a:t>. SpringBootServletInitializer</a:t>
            </a:r>
            <a:r>
              <a:rPr lang="ko-KR" altLang="en-US" sz="1100">
                <a:latin typeface="+mj-ea"/>
                <a:ea typeface="+mj-ea"/>
              </a:rPr>
              <a:t>의 역할은 스프링 부트 애플리케이션을 </a:t>
            </a:r>
            <a:r>
              <a:rPr lang="en-US" altLang="ko-KR" sz="1100">
                <a:latin typeface="+mj-ea"/>
                <a:ea typeface="+mj-ea"/>
              </a:rPr>
              <a:t>web.xml </a:t>
            </a:r>
            <a:r>
              <a:rPr lang="ko-KR" altLang="en-US" sz="1100">
                <a:latin typeface="+mj-ea"/>
                <a:ea typeface="+mj-ea"/>
              </a:rPr>
              <a:t>없이 톰캣에서 실행하게 해주는 것입니다</a:t>
            </a:r>
            <a:r>
              <a:rPr lang="en-US" altLang="ko-KR" sz="1100">
                <a:latin typeface="+mj-ea"/>
                <a:ea typeface="+mj-ea"/>
              </a:rPr>
              <a:t>.</a:t>
            </a:r>
            <a:endParaRPr lang="ko-KR" altLang="en-US" sz="110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099" y="1428354"/>
            <a:ext cx="7603432" cy="265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다음은 스프링 프로젝트 생성 시 자동으로 만들어지는 </a:t>
            </a:r>
            <a:r>
              <a:rPr lang="en-US" altLang="ko-KR" sz="1200">
                <a:latin typeface="+mj-ea"/>
                <a:ea typeface="+mj-ea"/>
              </a:rPr>
              <a:t>main() </a:t>
            </a:r>
            <a:r>
              <a:rPr lang="ko-KR" altLang="en-US" sz="1200">
                <a:latin typeface="+mj-ea"/>
                <a:ea typeface="+mj-ea"/>
              </a:rPr>
              <a:t>메서드입니다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024944" y="1935250"/>
            <a:ext cx="6329156" cy="2225330"/>
            <a:chOff x="538992" y="2624551"/>
            <a:chExt cx="8343692" cy="319874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586409" y="2624551"/>
              <a:ext cx="8296275" cy="1628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538992" y="4213570"/>
              <a:ext cx="8172450" cy="1609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TextBox 4"/>
          <p:cNvSpPr txBox="1"/>
          <p:nvPr/>
        </p:nvSpPr>
        <p:spPr>
          <a:xfrm>
            <a:off x="456343" y="4393095"/>
            <a:ext cx="12034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Wingdings"/>
              <a:buChar char="v"/>
            </a:pPr>
            <a:r>
              <a:rPr lang="en-US" altLang="ko-KR" sz="1200" b="1">
                <a:latin typeface="+mj-ea"/>
                <a:ea typeface="+mj-ea"/>
              </a:rPr>
              <a:t>Note</a:t>
            </a:r>
            <a:endParaRPr lang="ko-KR" altLang="en-US" sz="1200" b="1">
              <a:latin typeface="+mj-ea"/>
              <a:ea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87193" y="5493840"/>
            <a:ext cx="14137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rot="16200000" flipH="1">
            <a:off x="1608054" y="5518644"/>
            <a:ext cx="905305" cy="830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프로젝트 실행하기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0683" y="1509617"/>
            <a:ext cx="12034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Wingdings"/>
              <a:buChar char="v"/>
            </a:pPr>
            <a:r>
              <a:rPr lang="en-US" altLang="ko-KR" sz="1200" b="1">
                <a:latin typeface="+mj-ea"/>
                <a:ea typeface="+mj-ea"/>
              </a:rPr>
              <a:t>Note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13" name="직사각형 11"/>
          <p:cNvSpPr txBox="1"/>
          <p:nvPr/>
        </p:nvSpPr>
        <p:spPr>
          <a:xfrm>
            <a:off x="396044" y="1836204"/>
            <a:ext cx="8450261" cy="255806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       스프링 애플리케이션 부트스트랩(구동)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    -부트스트랩 클래스: 최소한 스프링 구성이 있고, 제일 먼저 시작되는 클래스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 </a:t>
            </a:r>
            <a:r>
              <a:rPr lang="ko-KR" altLang="en-US" sz="1200"/>
              <a:t>   -</a:t>
            </a:r>
            <a:r>
              <a:rPr lang="en-US" altLang="ko-KR" sz="1200"/>
              <a:t>Myboot01Application.java </a:t>
            </a:r>
            <a:r>
              <a:rPr lang="ko-KR" altLang="en-US" sz="1200"/>
              <a:t>클릭하여 코드 내용을 보면, 몇 줄 되지 않지만 강력한 효과가 있다.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    </a:t>
            </a:r>
            <a:r>
              <a:rPr lang="ko-KR" altLang="en-US" sz="1200"/>
              <a:t>-@</a:t>
            </a:r>
            <a:r>
              <a:rPr lang="en-US" altLang="ko-KR" sz="1200"/>
              <a:t>SpringBootApplication </a:t>
            </a:r>
            <a:r>
              <a:rPr lang="ko-KR" altLang="en-US" sz="1200"/>
              <a:t>은 스프링 부트 애플리케이션임을 나타내는, 이 애노테이션은 3개의 애노테이션을 결합한 것이다.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      . </a:t>
            </a:r>
            <a:r>
              <a:rPr lang="en-US" altLang="ko-KR" sz="1200"/>
              <a:t>@SpringBootConfiguration: </a:t>
            </a:r>
            <a:r>
              <a:rPr lang="ko-KR" altLang="en-US" sz="1200"/>
              <a:t>현재 클래스를 구성 클래스로 지정한다.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      .</a:t>
            </a:r>
            <a:r>
              <a:rPr lang="ko-KR" altLang="en-US" sz="1200"/>
              <a:t> </a:t>
            </a:r>
            <a:r>
              <a:rPr lang="en-US" altLang="ko-KR" sz="1200"/>
              <a:t>@EnableAutoConfiguration:</a:t>
            </a:r>
            <a:r>
              <a:rPr lang="ko-KR" altLang="en-US" sz="1200"/>
              <a:t> 필요로 하는 컴포넌트들을 자동구성하도록 활성화한다.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      .</a:t>
            </a:r>
            <a:r>
              <a:rPr lang="ko-KR" altLang="en-US" sz="1200"/>
              <a:t> </a:t>
            </a:r>
            <a:r>
              <a:rPr lang="en-US" altLang="ko-KR" sz="1200"/>
              <a:t>@ComponentScan:</a:t>
            </a:r>
            <a:r>
              <a:rPr lang="ko-KR" altLang="en-US" sz="1200"/>
              <a:t> @</a:t>
            </a:r>
            <a:r>
              <a:rPr lang="en-US" altLang="ko-KR" sz="1200"/>
              <a:t>Component, @Controller, @Service </a:t>
            </a:r>
            <a:r>
              <a:rPr lang="ko-KR" altLang="en-US" sz="1200"/>
              <a:t>등을 자동으로 찾아 스프링애플리케이션컨텍스트에 등록한다.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    -</a:t>
            </a:r>
            <a:r>
              <a:rPr lang="en-US" altLang="ko-KR" sz="1200"/>
              <a:t>main(</a:t>
            </a:r>
            <a:r>
              <a:rPr lang="ko-KR" altLang="en-US" sz="1200"/>
              <a:t> </a:t>
            </a:r>
            <a:r>
              <a:rPr lang="en-US" altLang="ko-KR" sz="1200"/>
              <a:t>)</a:t>
            </a:r>
            <a:r>
              <a:rPr lang="ko-KR" altLang="en-US" sz="1200"/>
              <a:t>매서드는 실제로 애플리케이션을 실행시키고 컨텍스트를 생성하는 </a:t>
            </a:r>
            <a:r>
              <a:rPr lang="en-US" altLang="ko-KR" sz="1200"/>
              <a:t>run(</a:t>
            </a:r>
            <a:r>
              <a:rPr lang="ko-KR" altLang="en-US" sz="1200"/>
              <a:t> </a:t>
            </a:r>
            <a:r>
              <a:rPr lang="en-US" altLang="ko-KR" sz="1200"/>
              <a:t>)</a:t>
            </a:r>
            <a:r>
              <a:rPr lang="ko-KR" altLang="en-US" sz="1200"/>
              <a:t>매서드를 호출한다.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      . </a:t>
            </a:r>
            <a:r>
              <a:rPr lang="en-US" altLang="ko-KR" sz="1200"/>
              <a:t>run(</a:t>
            </a:r>
            <a:r>
              <a:rPr lang="ko-KR" altLang="en-US" sz="1200"/>
              <a:t> </a:t>
            </a:r>
            <a:r>
              <a:rPr lang="en-US" altLang="ko-KR" sz="1200"/>
              <a:t>)</a:t>
            </a:r>
            <a:r>
              <a:rPr lang="ko-KR" altLang="en-US" sz="1200"/>
              <a:t>매서드에 전달되는 2개의 매개변수는 구성 클래스와 명령행(</a:t>
            </a:r>
            <a:r>
              <a:rPr lang="en-US" altLang="ko-KR" sz="1200"/>
              <a:t>commmand-line)</a:t>
            </a:r>
            <a:r>
              <a:rPr lang="ko-KR" altLang="en-US" sz="1200"/>
              <a:t>인자다.</a:t>
            </a:r>
          </a:p>
        </p:txBody>
      </p:sp>
      <p:pic>
        <p:nvPicPr>
          <p:cNvPr id="14" name="그림 13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31796" y="4500500"/>
            <a:ext cx="7305107" cy="2148309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cxnSp>
        <p:nvCxnSpPr>
          <p:cNvPr id="16" name="직선 연결선 15"/>
          <p:cNvCxnSpPr/>
          <p:nvPr/>
        </p:nvCxnSpPr>
        <p:spPr>
          <a:xfrm>
            <a:off x="5068058" y="5196206"/>
            <a:ext cx="2343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716300" y="6213124"/>
            <a:ext cx="2133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프로젝트 실행하기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409" y="1490870"/>
            <a:ext cx="7464287" cy="45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DemoController </a:t>
            </a:r>
            <a:r>
              <a:rPr lang="ko-KR" altLang="en-US" sz="1200">
                <a:latin typeface="+mj-ea"/>
                <a:ea typeface="+mj-ea"/>
              </a:rPr>
              <a:t>컨트롤러 클래스는 모든 요청에 대해 “</a:t>
            </a:r>
            <a:r>
              <a:rPr lang="en-US" altLang="ko-KR" sz="1200">
                <a:latin typeface="+mj-ea"/>
                <a:ea typeface="+mj-ea"/>
              </a:rPr>
              <a:t>Hello Boot!”</a:t>
            </a:r>
            <a:r>
              <a:rPr lang="ko-KR" altLang="en-US" sz="1200">
                <a:latin typeface="+mj-ea"/>
                <a:ea typeface="+mj-ea"/>
              </a:rPr>
              <a:t>라는 메시지를 브라우저에 출력하는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역할을 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62269" y="1952535"/>
            <a:ext cx="6449666" cy="3893577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직사각형 1029"/>
          <p:cNvSpPr txBox="1"/>
          <p:nvPr/>
        </p:nvSpPr>
        <p:spPr>
          <a:xfrm>
            <a:off x="6237927" y="2592288"/>
            <a:ext cx="2780057" cy="3006507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ko-KR" sz="1200">
                <a:latin typeface="한컴산뜻돋움"/>
                <a:ea typeface="한컴산뜻돋움"/>
              </a:rPr>
              <a:t>서버에서 클라이언트로 응답 </a:t>
            </a:r>
            <a:r>
              <a:rPr lang="ko-KR" altLang="en-US" sz="1200">
                <a:latin typeface="한컴산뜻돋움"/>
                <a:ea typeface="한컴산뜻돋움"/>
              </a:rPr>
              <a:t>데</a:t>
            </a:r>
            <a:r>
              <a:rPr lang="ko-KR" altLang="ko-KR" sz="1200">
                <a:latin typeface="한컴산뜻돋움"/>
                <a:ea typeface="한컴산뜻돋움"/>
              </a:rPr>
              <a:t>이터를 전송하기 위해서 @ResponseBody 를 사용하여 자바 객체를 HTTP 응답 본문의 객체로 변환하여 클라이언트로 전송시키는 역할을 한다.</a:t>
            </a:r>
          </a:p>
          <a:p>
            <a:pPr>
              <a:defRPr/>
            </a:pPr>
            <a:endParaRPr lang="ko-KR" altLang="ko-KR" sz="12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>
                <a:latin typeface="한컴산뜻돋움"/>
                <a:ea typeface="한컴산뜻돋움"/>
              </a:rPr>
              <a:t>@Controller + </a:t>
            </a:r>
            <a:r>
              <a:rPr lang="ko-KR" altLang="ko-KR" sz="1200">
                <a:latin typeface="한컴산뜻돋움"/>
                <a:ea typeface="한컴산뜻돋움"/>
              </a:rPr>
              <a:t> @ResponseBody</a:t>
            </a:r>
          </a:p>
          <a:p>
            <a:pPr>
              <a:defRPr/>
            </a:pPr>
            <a:r>
              <a:rPr lang="en-US" altLang="ko-KR" sz="1200">
                <a:latin typeface="한컴산뜻돋움"/>
                <a:ea typeface="한컴산뜻돋움"/>
              </a:rPr>
              <a:t>=</a:t>
            </a:r>
            <a:r>
              <a:rPr lang="ko-KR" altLang="en-US" sz="1200">
                <a:latin typeface="한컴산뜻돋움"/>
                <a:ea typeface="한컴산뜻돋움"/>
              </a:rPr>
              <a:t>@</a:t>
            </a:r>
            <a:r>
              <a:rPr lang="en-US" altLang="ko-KR" sz="1200">
                <a:latin typeface="한컴산뜻돋움"/>
                <a:ea typeface="한컴산뜻돋움"/>
              </a:rPr>
              <a:t>RestController</a:t>
            </a:r>
          </a:p>
          <a:p>
            <a:pPr>
              <a:defRPr/>
            </a:pPr>
            <a:endParaRPr lang="en-US" altLang="ko-KR" sz="12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ko-KR" sz="1200">
                <a:latin typeface="한컴산뜻돋움"/>
                <a:ea typeface="한컴산뜻돋움"/>
              </a:rPr>
              <a:t>클라이언트에서 서버로 필요한 데이터를 전송하기 위해서 JSON이라는 데이터를 요청 본문에 담아서 서버로 보내면, 서버에서는 @RequestBody 어노테이션을 사용하여 HTTP 요청 본문에 담긴 값들을 자바 객체로 변환 시켜, 객체에 저장시킨다.</a:t>
            </a:r>
          </a:p>
        </p:txBody>
      </p:sp>
      <p:cxnSp>
        <p:nvCxnSpPr>
          <p:cNvPr id="1031" name="직선 화살표 연결선 1030"/>
          <p:cNvCxnSpPr/>
          <p:nvPr/>
        </p:nvCxnSpPr>
        <p:spPr>
          <a:xfrm>
            <a:off x="2730386" y="4204091"/>
            <a:ext cx="3472404" cy="1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프로젝트 실행하기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891669" cy="44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스프링 부트 애플리케이션은 내장된 톰캣을 통해 실행합니다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따라서 예전처럼 톰캣을 설치해 애플리케이션을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 등록할 필요 없이 일반 자바 애플리케이션처럼 실행하면 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757845" y="1982352"/>
            <a:ext cx="4813300" cy="4641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097157" y="5118652"/>
            <a:ext cx="775252" cy="2782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18551" y="6394966"/>
            <a:ext cx="1018761" cy="2782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5564116" y="1798210"/>
            <a:ext cx="2715916" cy="124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901171" y="1947027"/>
            <a:ext cx="1091327" cy="248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프로젝트 실행하기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05119" y="1520687"/>
            <a:ext cx="7545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스프링 부트 애플리케이션이 실행되면서 </a:t>
            </a:r>
            <a:r>
              <a:rPr lang="en-US" altLang="ko-KR" sz="1200">
                <a:latin typeface="+mj-ea"/>
                <a:ea typeface="+mj-ea"/>
              </a:rPr>
              <a:t>STS </a:t>
            </a:r>
            <a:r>
              <a:rPr lang="ko-KR" altLang="en-US" sz="1200">
                <a:latin typeface="+mj-ea"/>
                <a:ea typeface="+mj-ea"/>
              </a:rPr>
              <a:t>콘솔창에 다음과 같은 로그가 출력됩니다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719556" y="1890019"/>
            <a:ext cx="3971925" cy="16884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05119" y="3816626"/>
            <a:ext cx="8012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http://localhost:8090</a:t>
            </a:r>
            <a:r>
              <a:rPr lang="ko-KR" altLang="en-US" sz="1200">
                <a:latin typeface="+mj-ea"/>
                <a:ea typeface="+mj-ea"/>
              </a:rPr>
              <a:t>으로 요청하면 브라우저에서 “</a:t>
            </a:r>
            <a:r>
              <a:rPr lang="en-US" altLang="ko-KR" sz="1200">
                <a:latin typeface="+mj-ea"/>
                <a:ea typeface="+mj-ea"/>
              </a:rPr>
              <a:t>Hello Boot!!”</a:t>
            </a:r>
            <a:r>
              <a:rPr lang="ko-KR" altLang="en-US" sz="1200">
                <a:latin typeface="+mj-ea"/>
                <a:ea typeface="+mj-ea"/>
              </a:rPr>
              <a:t>를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467182" y="4211913"/>
            <a:ext cx="2619375" cy="1038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05119" y="5565913"/>
            <a:ext cx="73648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en-US" altLang="ko-KR" sz="1200">
                <a:latin typeface="+mj-ea"/>
                <a:ea typeface="+mj-ea"/>
              </a:rPr>
              <a:t>STS </a:t>
            </a:r>
            <a:r>
              <a:rPr lang="ko-KR" altLang="ko-KR" sz="1200">
                <a:latin typeface="+mj-ea"/>
                <a:ea typeface="+mj-ea"/>
              </a:rPr>
              <a:t>콘솔에도</a:t>
            </a:r>
            <a:r>
              <a:rPr lang="en-US" altLang="ko-KR" sz="1200">
                <a:latin typeface="+mj-ea"/>
                <a:ea typeface="+mj-ea"/>
              </a:rPr>
              <a:t> Hello Boot!!</a:t>
            </a:r>
            <a:r>
              <a:rPr lang="ko-KR" altLang="ko-KR" sz="1200">
                <a:latin typeface="+mj-ea"/>
                <a:ea typeface="+mj-ea"/>
              </a:rPr>
              <a:t>를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ko-KR" sz="1200">
              <a:latin typeface="+mj-ea"/>
              <a:ea typeface="+mj-ea"/>
            </a:endParaRPr>
          </a:p>
        </p:txBody>
      </p:sp>
      <p:pic>
        <p:nvPicPr>
          <p:cNvPr id="10" name="그림 9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467182" y="5842912"/>
            <a:ext cx="2657475" cy="904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6032692" y="4575125"/>
            <a:ext cx="2733675" cy="1800225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6649242" y="4861367"/>
            <a:ext cx="235627" cy="210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직선 화살표 연결선 14"/>
          <p:cNvCxnSpPr/>
          <p:nvPr/>
        </p:nvCxnSpPr>
        <p:spPr>
          <a:xfrm>
            <a:off x="5483508" y="4104877"/>
            <a:ext cx="471253" cy="3472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139634" y="4080076"/>
            <a:ext cx="2616704" cy="24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웹 페이지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88488" y="1890019"/>
            <a:ext cx="1838325" cy="1933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182757" y="1520687"/>
            <a:ext cx="26286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실습 파일 위치</a:t>
            </a:r>
          </a:p>
        </p:txBody>
      </p:sp>
      <p:sp>
        <p:nvSpPr>
          <p:cNvPr id="7" name="사각형 설명선 6"/>
          <p:cNvSpPr/>
          <p:nvPr/>
        </p:nvSpPr>
        <p:spPr>
          <a:xfrm>
            <a:off x="3326813" y="1890019"/>
            <a:ext cx="3506470" cy="413385"/>
          </a:xfrm>
          <a:prstGeom prst="wedgeRectCallout">
            <a:avLst>
              <a:gd name="adj1" fmla="val -62059"/>
              <a:gd name="adj2" fmla="val -2142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l" latinLnBrk="1">
              <a:spcAft>
                <a:spcPct val="3000"/>
              </a:spcAft>
            </a:pPr>
            <a:r>
              <a:rPr lang="en-US" altLang="ko-KR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css, image, javascript </a:t>
            </a:r>
            <a:r>
              <a:rPr lang="ko-KR" altLang="ko-KR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파일 같은 정적</a:t>
            </a:r>
            <a:r>
              <a:rPr lang="en-US" altLang="ko-KR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(static) </a:t>
            </a:r>
            <a:r>
              <a:rPr lang="ko-KR" altLang="ko-KR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자원들이 </a:t>
            </a:r>
          </a:p>
          <a:p>
            <a:pPr algn="l" latinLnBrk="1">
              <a:spcAft>
                <a:spcPct val="3000"/>
              </a:spcAft>
            </a:pPr>
            <a:r>
              <a:rPr lang="ko-KR" altLang="ko-KR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위치합니다</a:t>
            </a:r>
            <a:r>
              <a:rPr lang="en-US" altLang="ko-KR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endParaRPr lang="ko-KR" altLang="ko-KR" sz="1100" b="1">
              <a:latin typeface="+mj-ea"/>
              <a:ea typeface="+mj-ea"/>
              <a:cs typeface="Times New Roman"/>
            </a:endParaRPr>
          </a:p>
        </p:txBody>
      </p:sp>
      <p:sp>
        <p:nvSpPr>
          <p:cNvPr id="8" name="사각형 설명선 7"/>
          <p:cNvSpPr/>
          <p:nvPr/>
        </p:nvSpPr>
        <p:spPr>
          <a:xfrm>
            <a:off x="3156696" y="3098977"/>
            <a:ext cx="2965450" cy="313991"/>
          </a:xfrm>
          <a:prstGeom prst="wedgeRectCallout">
            <a:avLst>
              <a:gd name="adj1" fmla="val -61298"/>
              <a:gd name="adj2" fmla="val 2089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l" latinLnBrk="1">
              <a:spcAft>
                <a:spcPct val="3000"/>
              </a:spcAft>
            </a:pPr>
            <a:r>
              <a:rPr lang="ko-KR" altLang="ko-KR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타임리프로 표시할</a:t>
            </a:r>
            <a:r>
              <a:rPr lang="en-US" altLang="ko-KR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html </a:t>
            </a:r>
            <a:r>
              <a:rPr lang="ko-KR" altLang="ko-KR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파일들이 위치합니다</a:t>
            </a:r>
            <a:r>
              <a:rPr lang="en-US" altLang="ko-KR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endParaRPr lang="ko-KR" altLang="ko-KR" sz="1100" b="1">
              <a:latin typeface="+mj-ea"/>
              <a:ea typeface="+mj-ea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5922" y="4015408"/>
            <a:ext cx="73847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src/main/resources </a:t>
            </a:r>
            <a:r>
              <a:rPr lang="ko-KR" altLang="ko-KR" sz="1200">
                <a:latin typeface="+mj-ea"/>
                <a:ea typeface="+mj-ea"/>
              </a:rPr>
              <a:t>아래</a:t>
            </a:r>
            <a:r>
              <a:rPr lang="en-US" altLang="ko-KR" sz="1200">
                <a:latin typeface="+mj-ea"/>
                <a:ea typeface="+mj-ea"/>
              </a:rPr>
              <a:t> static </a:t>
            </a:r>
            <a:r>
              <a:rPr lang="ko-KR" altLang="ko-KR" sz="1200">
                <a:latin typeface="+mj-ea"/>
                <a:ea typeface="+mj-ea"/>
              </a:rPr>
              <a:t>폴더에 정적 자원들을 저장할</a:t>
            </a:r>
            <a:r>
              <a:rPr lang="en-US" altLang="ko-KR" sz="1200">
                <a:latin typeface="+mj-ea"/>
                <a:ea typeface="+mj-ea"/>
              </a:rPr>
              <a:t> css, image, js </a:t>
            </a:r>
            <a:r>
              <a:rPr lang="ko-KR" altLang="ko-KR" sz="1200">
                <a:latin typeface="+mj-ea"/>
                <a:ea typeface="+mj-ea"/>
              </a:rPr>
              <a:t>폴더를 각각 만듭니다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ko-KR" sz="1200"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5922" y="4576826"/>
            <a:ext cx="72655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200" b="1">
                <a:latin typeface="+mj-ea"/>
                <a:ea typeface="+mj-ea"/>
              </a:rPr>
              <a:t>2</a:t>
            </a:r>
            <a:r>
              <a:rPr lang="en-US" altLang="ko-KR" sz="1200">
                <a:latin typeface="+mj-ea"/>
                <a:ea typeface="+mj-ea"/>
              </a:rPr>
              <a:t>. image </a:t>
            </a:r>
            <a:r>
              <a:rPr lang="ko-KR" altLang="ko-KR" sz="1200">
                <a:latin typeface="+mj-ea"/>
                <a:ea typeface="+mj-ea"/>
              </a:rPr>
              <a:t>폴더에 실습에 사용할 이미지 파일을 복사해서 붙여 넣습니다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ko-KR" sz="12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웹 페이지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3947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js </a:t>
            </a:r>
            <a:r>
              <a:rPr lang="ko-KR" altLang="ko-KR" sz="1200">
                <a:latin typeface="+mj-ea"/>
                <a:ea typeface="+mj-ea"/>
              </a:rPr>
              <a:t>폴더에 이름이 </a:t>
            </a:r>
            <a:r>
              <a:rPr lang="en-US" altLang="ko-KR" sz="1200">
                <a:latin typeface="+mj-ea"/>
                <a:ea typeface="+mj-ea"/>
              </a:rPr>
              <a:t>scriptTest.js</a:t>
            </a:r>
            <a:r>
              <a:rPr lang="ko-KR" altLang="ko-KR" sz="1200">
                <a:latin typeface="+mj-ea"/>
                <a:ea typeface="+mj-ea"/>
              </a:rPr>
              <a:t>인 새 파일을 생성하고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ko-KR" sz="1200">
                <a:latin typeface="+mj-ea"/>
                <a:ea typeface="+mj-ea"/>
              </a:rPr>
              <a:t>여기에 자바스크립트 함수를 구현합니다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ko-KR" sz="120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52940" y="1890019"/>
            <a:ext cx="5937181" cy="99521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55983" y="3260035"/>
            <a:ext cx="71661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타임리프를 사용하기 위해 </a:t>
            </a:r>
            <a:r>
              <a:rPr lang="en-US" altLang="ko-KR" sz="1200">
                <a:latin typeface="+mj-ea"/>
                <a:ea typeface="+mj-ea"/>
              </a:rPr>
              <a:t>pom.xml</a:t>
            </a:r>
            <a:r>
              <a:rPr lang="ko-KR" altLang="en-US" sz="1200">
                <a:latin typeface="+mj-ea"/>
                <a:ea typeface="+mj-ea"/>
              </a:rPr>
              <a:t>에 </a:t>
            </a:r>
            <a:r>
              <a:rPr lang="en-US" altLang="ko-KR" sz="1200">
                <a:latin typeface="+mj-ea"/>
                <a:ea typeface="+mj-ea"/>
              </a:rPr>
              <a:t>&lt;dependency&gt;</a:t>
            </a:r>
            <a:r>
              <a:rPr lang="ko-KR" altLang="en-US" sz="1200">
                <a:latin typeface="+mj-ea"/>
                <a:ea typeface="+mj-ea"/>
              </a:rPr>
              <a:t>를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254024" y="3730245"/>
            <a:ext cx="6393967" cy="1874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그림 2052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662423" y="3024336"/>
            <a:ext cx="3518596" cy="3535411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B7726-352B-91CC-C7E5-CC2F565B577F}"/>
              </a:ext>
            </a:extLst>
          </p:cNvPr>
          <p:cNvSpPr txBox="1"/>
          <p:nvPr/>
        </p:nvSpPr>
        <p:spPr>
          <a:xfrm>
            <a:off x="3748566" y="1683723"/>
            <a:ext cx="454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/</a:t>
            </a:r>
            <a:r>
              <a:rPr lang="en-US" altLang="ko-KR" sz="1000" b="1" dirty="0" err="1"/>
              <a:t>js</a:t>
            </a:r>
            <a:r>
              <a:rPr lang="en-US" altLang="ko-KR" sz="1000" b="1" dirty="0"/>
              <a:t>/</a:t>
            </a:r>
            <a:endParaRPr lang="ko-KR" altLang="en-US" sz="10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1BAE97E-6929-3FC2-942E-327BAB681831}"/>
              </a:ext>
            </a:extLst>
          </p:cNvPr>
          <p:cNvCxnSpPr>
            <a:stCxn id="6" idx="1"/>
          </p:cNvCxnSpPr>
          <p:nvPr/>
        </p:nvCxnSpPr>
        <p:spPr>
          <a:xfrm>
            <a:off x="3748566" y="1806834"/>
            <a:ext cx="96759" cy="123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7ADA9B3-D4BC-A66A-8041-F056C1605AEB}"/>
              </a:ext>
            </a:extLst>
          </p:cNvPr>
          <p:cNvCxnSpPr>
            <a:endCxn id="6" idx="3"/>
          </p:cNvCxnSpPr>
          <p:nvPr/>
        </p:nvCxnSpPr>
        <p:spPr>
          <a:xfrm flipV="1">
            <a:off x="3857436" y="1806834"/>
            <a:ext cx="345302" cy="116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739" y="1510748"/>
            <a:ext cx="3009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스프링 부트</a:t>
            </a:r>
            <a:r>
              <a:rPr lang="en-US" altLang="ko-KR" sz="1200" b="1">
                <a:latin typeface="+mj-ea"/>
                <a:ea typeface="+mj-ea"/>
              </a:rPr>
              <a:t>(Spring Boot)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4950" y="1757930"/>
            <a:ext cx="7066721" cy="90716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>
                <a:latin typeface="+mj-ea"/>
                <a:ea typeface="+mj-ea"/>
              </a:rPr>
              <a:t>메이븐의 라이브러리 자동 업데이트 기능을 이어받으면서 기존 스프링 프레임워크의 복잡한 설정 과정은 최대한 줄이면서 개발할 수 있음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>
                <a:latin typeface="+mj-ea"/>
                <a:ea typeface="+mj-ea"/>
              </a:rPr>
              <a:t>배포 또는 테스트 역시 스프링 프레임워크보다 쉽고 빠르게 할 수 있음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5739" y="3041374"/>
            <a:ext cx="3009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스프링 부트</a:t>
            </a:r>
            <a:r>
              <a:rPr lang="en-US" altLang="ko-KR" sz="1200" b="1">
                <a:latin typeface="+mj-ea"/>
                <a:ea typeface="+mj-ea"/>
              </a:rPr>
              <a:t> </a:t>
            </a:r>
            <a:r>
              <a:rPr lang="ko-KR" altLang="en-US" sz="1200" b="1">
                <a:latin typeface="+mj-ea"/>
                <a:ea typeface="+mj-ea"/>
              </a:rPr>
              <a:t>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5191" y="3320109"/>
            <a:ext cx="7066721" cy="145953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>
                <a:latin typeface="+mj-ea"/>
                <a:ea typeface="+mj-ea"/>
              </a:rPr>
              <a:t>일반적인 응용 프로그램을 단독으로 실행하는 수준으로 스프링 애플리케이션을 구현할 수 있음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>
                <a:latin typeface="+mj-ea"/>
                <a:ea typeface="+mj-ea"/>
              </a:rPr>
              <a:t>프로젝트 환경을 구축할 때 필요한 톰캣</a:t>
            </a:r>
            <a:r>
              <a:rPr lang="en-US" altLang="ko-KR" sz="1200">
                <a:latin typeface="+mj-ea"/>
                <a:ea typeface="+mj-ea"/>
              </a:rPr>
              <a:t>, Jetty, UnderFlow </a:t>
            </a:r>
            <a:r>
              <a:rPr lang="ko-KR" altLang="en-US" sz="1200">
                <a:latin typeface="+mj-ea"/>
                <a:ea typeface="+mj-ea"/>
              </a:rPr>
              <a:t>같은 서버 외적인 툴이 내장되어 있어 따로 설치할 필요가 없음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altLang="ko-KR" sz="1200">
                <a:latin typeface="+mj-ea"/>
                <a:ea typeface="+mj-ea"/>
              </a:rPr>
              <a:t>XML </a:t>
            </a:r>
            <a:r>
              <a:rPr lang="ko-KR" altLang="en-US" sz="1200">
                <a:latin typeface="+mj-ea"/>
                <a:ea typeface="+mj-ea"/>
              </a:rPr>
              <a:t>기반 설정이나 코드 없이 환경 설정을 자동화할 수 있음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>
                <a:latin typeface="+mj-ea"/>
                <a:ea typeface="+mj-ea"/>
              </a:rPr>
              <a:t>의존성 관리를 쉽게 자동으로 할 수 있음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28417" y="4968368"/>
            <a:ext cx="3096019" cy="176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rgbClr val="000000">
                    <a:alpha val="100000"/>
                  </a:srgbClr>
                </a:solidFill>
                <a:latin typeface="Arial"/>
              </a:rPr>
              <a:t>제티는 자바 HTTP (웹) 서버이자 자바 서블릿 컨테이너이다. 웹 서버가 보통 문서를 사람들에게 제공하는 것과 관련된 반면, 제티는 대규모 소프트웨어 프레임워크에서 기계와 기계의 커뮤니케이션에  사용된다.</a:t>
            </a:r>
          </a:p>
          <a:p>
            <a:endParaRPr lang="ko-KR" altLang="en-US" sz="1100">
              <a:solidFill>
                <a:srgbClr val="000000">
                  <a:alpha val="100000"/>
                </a:srgbClr>
              </a:solidFill>
              <a:latin typeface="Arial"/>
            </a:endParaRPr>
          </a:p>
          <a:p>
            <a:r>
              <a:rPr lang="ko-KR" altLang="en-US" sz="1100">
                <a:solidFill>
                  <a:srgbClr val="000000">
                    <a:alpha val="100000"/>
                  </a:srgbClr>
                </a:solidFill>
                <a:latin typeface="Arial"/>
              </a:rPr>
              <a:t>제티는 웹 서비스를 제공한다. 제티는 임베디드 자바 애플리케이션에서 웹 서비스를 제공하고, 이미 이클립스 IDE의 컴포넌트로 포함되어 있다.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-5715" y="-7620"/>
            <a:ext cx="8574405" cy="2628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endParaRPr lang="ko-KR" altLang="en-US" sz="1100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rot="10800000" flipV="1">
            <a:off x="2197123" y="3931268"/>
            <a:ext cx="1723802" cy="9797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387663" y="3943660"/>
            <a:ext cx="1723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웹 페이지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053" name="직사각형 11"/>
          <p:cNvSpPr txBox="1"/>
          <p:nvPr/>
        </p:nvSpPr>
        <p:spPr>
          <a:xfrm>
            <a:off x="0" y="1260140"/>
            <a:ext cx="9144000" cy="148115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FF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>
                <a:latin typeface="한컴산뜻돋움"/>
                <a:ea typeface="한컴산뜻돋움"/>
              </a:rPr>
              <a:t>      </a:t>
            </a:r>
            <a:r>
              <a:rPr lang="ko-KR" altLang="en-US" sz="1300" b="1">
                <a:latin typeface="한컴산뜻돋움"/>
                <a:ea typeface="한컴산뜻돋움"/>
              </a:rPr>
              <a:t>초기 메이븐 빌드 살펴보기(</a:t>
            </a:r>
            <a:r>
              <a:rPr lang="en-US" altLang="ko-KR" sz="1300" b="1">
                <a:latin typeface="한컴산뜻돋움"/>
                <a:ea typeface="한컴산뜻돋움"/>
              </a:rPr>
              <a:t>pom</a:t>
            </a:r>
            <a:r>
              <a:rPr lang="ko-KR" altLang="en-US" sz="1300" b="1">
                <a:latin typeface="한컴산뜻돋움"/>
                <a:ea typeface="한컴산뜻돋움"/>
              </a:rPr>
              <a:t>.</a:t>
            </a:r>
            <a:r>
              <a:rPr lang="en-US" altLang="ko-KR" sz="1300" b="1">
                <a:latin typeface="한컴산뜻돋움"/>
                <a:ea typeface="한컴산뜻돋움"/>
              </a:rPr>
              <a:t>xml)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latin typeface="한컴산뜻돋움"/>
                <a:ea typeface="한컴산뜻돋움"/>
              </a:rPr>
              <a:t>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  -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&lt;parent&gt;&lt;version&gt;2.5.3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에 의존한다. 그래서 이하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&lt;dependency&gt;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라이브러리 버전을 지정하지 않아도 된다.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   -&lt;artifactId&gt;에 -starter-를 포함하는 것은 자체적으로 라이브러리 코드를 갖지 않고 다른 라이브러리를 사용한다.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latin typeface="한컴산뜻돋움"/>
                <a:ea typeface="한컴산뜻돋움"/>
              </a:rPr>
              <a:t>    -&lt;plugin</a:t>
            </a:r>
            <a:r>
              <a:rPr lang="en-US" altLang="ko-KR" sz="1200">
                <a:latin typeface="한컴산뜻돋움"/>
                <a:ea typeface="한컴산뜻돋움"/>
              </a:rPr>
              <a:t>&gt;</a:t>
            </a:r>
            <a:r>
              <a:rPr lang="ko-KR" altLang="en-US" sz="1200">
                <a:latin typeface="한컴산뜻돋움"/>
                <a:ea typeface="한컴산뜻돋움"/>
              </a:rPr>
              <a:t>은 메이븐을 사용하는 애플리케이션을 실행하게 해준다.(실행가능한 </a:t>
            </a:r>
            <a:r>
              <a:rPr lang="en-US" altLang="ko-KR" sz="1200">
                <a:latin typeface="한컴산뜻돋움"/>
                <a:ea typeface="한컴산뜻돋움"/>
              </a:rPr>
              <a:t>jar</a:t>
            </a:r>
            <a:r>
              <a:rPr lang="ko-KR" altLang="en-US" sz="1200">
                <a:latin typeface="한컴산뜻돋움"/>
                <a:ea typeface="한컴산뜻돋움"/>
              </a:rPr>
              <a:t>파일</a:t>
            </a:r>
            <a:r>
              <a:rPr lang="en-US" altLang="ko-KR" sz="1200">
                <a:latin typeface="한컴산뜻돋움"/>
                <a:ea typeface="한컴산뜻돋움"/>
              </a:rPr>
              <a:t>(</a:t>
            </a:r>
            <a:r>
              <a:rPr lang="ko-KR" altLang="en-US" sz="1200">
                <a:latin typeface="한컴산뜻돋움"/>
                <a:ea typeface="한컴산뜻돋움"/>
              </a:rPr>
              <a:t>혹은 </a:t>
            </a:r>
            <a:r>
              <a:rPr lang="en-US" altLang="ko-KR" sz="1200">
                <a:latin typeface="한컴산뜻돋움"/>
                <a:ea typeface="한컴산뜻돋움"/>
              </a:rPr>
              <a:t>war)</a:t>
            </a:r>
            <a:r>
              <a:rPr lang="ko-KR" altLang="en-US" sz="1200">
                <a:latin typeface="한컴산뜻돋움"/>
                <a:ea typeface="한컴산뜻돋움"/>
              </a:rPr>
              <a:t>이 포함되어 있는지, 런타임</a:t>
            </a:r>
            <a:r>
              <a:rPr lang="en-US" altLang="ko-KR" sz="1200">
                <a:latin typeface="한컴산뜻돋움"/>
                <a:ea typeface="한컴산뜻돋움"/>
              </a:rPr>
              <a:t> 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한컴산뜻돋움"/>
                <a:ea typeface="한컴산뜻돋움"/>
              </a:rPr>
              <a:t>  </a:t>
            </a:r>
            <a:r>
              <a:rPr lang="ko-KR" altLang="en-US" sz="1200">
                <a:latin typeface="한컴산뜻돋움"/>
                <a:ea typeface="한컴산뜻돋움"/>
              </a:rPr>
              <a:t>시 </a:t>
            </a:r>
            <a:r>
              <a:rPr lang="en-US" altLang="ko-KR" sz="1200">
                <a:latin typeface="한컴산뜻돋움"/>
                <a:ea typeface="한컴산뜻돋움"/>
              </a:rPr>
              <a:t>classpath</a:t>
            </a:r>
            <a:r>
              <a:rPr lang="ko-KR" altLang="en-US" sz="1200">
                <a:latin typeface="한컴산뜻돋움"/>
                <a:ea typeface="한컴산뜻돋움"/>
              </a:rPr>
              <a:t>에서</a:t>
            </a:r>
            <a:r>
              <a:rPr lang="en-US" altLang="ko-KR" sz="1200">
                <a:latin typeface="한컴산뜻돋움"/>
                <a:ea typeface="한컴산뜻돋움"/>
              </a:rPr>
              <a:t> </a:t>
            </a:r>
            <a:r>
              <a:rPr lang="ko-KR" altLang="en-US" sz="1200">
                <a:latin typeface="한컴산뜻돋움"/>
                <a:ea typeface="한컴산뜻돋움"/>
              </a:rPr>
              <a:t>찾을 수 있는지 확인하고 실행가능한 </a:t>
            </a:r>
            <a:r>
              <a:rPr lang="en-US" altLang="ko-KR" sz="1200">
                <a:latin typeface="한컴산뜻돋움"/>
                <a:ea typeface="한컴산뜻돋움"/>
              </a:rPr>
              <a:t>jar</a:t>
            </a:r>
            <a:r>
              <a:rPr lang="ko-KR" altLang="en-US" sz="1200">
                <a:latin typeface="한컴산뜻돋움"/>
                <a:ea typeface="한컴산뜻돋움"/>
              </a:rPr>
              <a:t>파일의 메인 클래스를 나타내는 </a:t>
            </a:r>
            <a:r>
              <a:rPr lang="en-US" altLang="ko-KR" sz="1200">
                <a:latin typeface="한컴산뜻돋움"/>
                <a:ea typeface="한컴산뜻돋움"/>
              </a:rPr>
              <a:t>manifest</a:t>
            </a:r>
            <a:r>
              <a:rPr lang="ko-KR" altLang="en-US" sz="1200">
                <a:latin typeface="한컴산뜻돋움"/>
                <a:ea typeface="한컴산뜻돋움"/>
              </a:rPr>
              <a:t> 파일을 </a:t>
            </a:r>
            <a:r>
              <a:rPr lang="en-US" altLang="ko-KR" sz="1200">
                <a:latin typeface="한컴산뜻돋움"/>
                <a:ea typeface="한컴산뜻돋움"/>
              </a:rPr>
              <a:t>jar</a:t>
            </a:r>
            <a:r>
              <a:rPr lang="ko-KR" altLang="en-US" sz="1200">
                <a:latin typeface="한컴산뜻돋움"/>
                <a:ea typeface="한컴산뜻돋움"/>
              </a:rPr>
              <a:t>파일에 생성한다.</a:t>
            </a:r>
          </a:p>
        </p:txBody>
      </p:sp>
      <p:pic>
        <p:nvPicPr>
          <p:cNvPr id="2060" name="그림 2059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2878837"/>
            <a:ext cx="9144000" cy="3565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웹 페이지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053" name="직사각형 11"/>
          <p:cNvSpPr txBox="1"/>
          <p:nvPr/>
        </p:nvSpPr>
        <p:spPr>
          <a:xfrm>
            <a:off x="0" y="1260140"/>
            <a:ext cx="9144000" cy="148115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FF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>
                <a:latin typeface="한컴산뜻돋움"/>
                <a:ea typeface="한컴산뜻돋움"/>
              </a:rPr>
              <a:t>      </a:t>
            </a:r>
            <a:r>
              <a:rPr lang="ko-KR" altLang="en-US" sz="1300" b="1">
                <a:latin typeface="한컴산뜻돋움"/>
                <a:ea typeface="한컴산뜻돋움"/>
              </a:rPr>
              <a:t>초기 메이븐 빌드 살펴보기(</a:t>
            </a:r>
            <a:r>
              <a:rPr lang="en-US" altLang="ko-KR" sz="1300" b="1">
                <a:latin typeface="한컴산뜻돋움"/>
                <a:ea typeface="한컴산뜻돋움"/>
              </a:rPr>
              <a:t>pom</a:t>
            </a:r>
            <a:r>
              <a:rPr lang="ko-KR" altLang="en-US" sz="1300" b="1">
                <a:latin typeface="한컴산뜻돋움"/>
                <a:ea typeface="한컴산뜻돋움"/>
              </a:rPr>
              <a:t>.</a:t>
            </a:r>
            <a:r>
              <a:rPr lang="en-US" altLang="ko-KR" sz="1300" b="1">
                <a:latin typeface="한컴산뜻돋움"/>
                <a:ea typeface="한컴산뜻돋움"/>
              </a:rPr>
              <a:t>xml)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latin typeface="한컴산뜻돋움"/>
                <a:ea typeface="한컴산뜻돋움"/>
              </a:rPr>
              <a:t>    -</a:t>
            </a:r>
            <a:r>
              <a:rPr lang="en-US" altLang="ko-KR" sz="1200">
                <a:latin typeface="한컴산뜻돋움"/>
                <a:ea typeface="한컴산뜻돋움"/>
              </a:rPr>
              <a:t>&lt;parent&gt;&lt;version&gt;2.5.3</a:t>
            </a:r>
            <a:r>
              <a:rPr lang="ko-KR" altLang="en-US" sz="1200">
                <a:latin typeface="한컴산뜻돋움"/>
                <a:ea typeface="한컴산뜻돋움"/>
              </a:rPr>
              <a:t>에 의존한다. 그래서 이하</a:t>
            </a:r>
            <a:r>
              <a:rPr lang="en-US" altLang="ko-KR" sz="1200">
                <a:latin typeface="한컴산뜻돋움"/>
                <a:ea typeface="한컴산뜻돋움"/>
              </a:rPr>
              <a:t>&lt;dependency&gt; </a:t>
            </a:r>
            <a:r>
              <a:rPr lang="ko-KR" altLang="en-US" sz="1200">
                <a:latin typeface="한컴산뜻돋움"/>
                <a:ea typeface="한컴산뜻돋움"/>
              </a:rPr>
              <a:t>라이브러리 버전을 지정하지 않아도 된다.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latin typeface="한컴산뜻돋움"/>
                <a:ea typeface="한컴산뜻돋움"/>
              </a:rPr>
              <a:t>    -&lt;artifactId&gt;에 -starter-를 포함하는 것은 자체적으로 라이브러리 코드를 갖지 않고 다른 라이브러리를 사용한다.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latin typeface="한컴산뜻돋움"/>
                <a:ea typeface="한컴산뜻돋움"/>
              </a:rPr>
              <a:t>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  -&lt;plugin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&gt;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은 메이븐을 사용하는 애플리케이션을 실행하게 해준다.(실행가능한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jar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파일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(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혹은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war)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이 포함되어 있는지, 런타임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 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 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시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classpath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에서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찾을 수 있는지 확인하고 실행가능한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jar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파일의 메인 클래스를 나타내는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manifest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파일을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jar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파일에 생성한다.</a:t>
            </a:r>
          </a:p>
        </p:txBody>
      </p:sp>
      <p:pic>
        <p:nvPicPr>
          <p:cNvPr id="2061" name="그림 2060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95859" y="2871700"/>
            <a:ext cx="3989028" cy="34290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2062" name="그림 2061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418397" y="4320480"/>
            <a:ext cx="4510595" cy="1986762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웹 페이지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6531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DemoController </a:t>
            </a:r>
            <a:r>
              <a:rPr lang="ko-KR" altLang="en-US" sz="1200">
                <a:latin typeface="+mj-ea"/>
                <a:ea typeface="+mj-ea"/>
              </a:rPr>
              <a:t>클래스에 요청을 처리할 메서드를 추가합니다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93669" y="1890019"/>
            <a:ext cx="6162262" cy="3894555"/>
            <a:chOff x="471488" y="1890019"/>
            <a:chExt cx="8248650" cy="542600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71488" y="1890019"/>
              <a:ext cx="8248650" cy="89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91365" y="2782128"/>
              <a:ext cx="8201025" cy="4533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웹 페이지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752521" cy="44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hello.html</a:t>
            </a:r>
            <a:r>
              <a:rPr lang="ko-KR" altLang="en-US" sz="1200">
                <a:latin typeface="+mj-ea"/>
                <a:ea typeface="+mj-ea"/>
              </a:rPr>
              <a:t>을 다음과 같이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타임리프의 </a:t>
            </a:r>
            <a:r>
              <a:rPr lang="en-US" altLang="ko-KR" sz="1200">
                <a:latin typeface="+mj-ea"/>
                <a:ea typeface="+mj-ea"/>
              </a:rPr>
              <a:t>th:text</a:t>
            </a:r>
            <a:r>
              <a:rPr lang="ko-KR" altLang="en-US" sz="1200">
                <a:latin typeface="+mj-ea"/>
                <a:ea typeface="+mj-ea"/>
              </a:rPr>
              <a:t>를 이용해 컨트롤러에서 넘어온 속성 값을 원하는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태그에 표시합니다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35378" y="2064284"/>
            <a:ext cx="6566348" cy="3422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9" name="직선 연결선 4098"/>
          <p:cNvCxnSpPr/>
          <p:nvPr/>
        </p:nvCxnSpPr>
        <p:spPr>
          <a:xfrm flipV="1">
            <a:off x="4937843" y="5096994"/>
            <a:ext cx="1066524" cy="124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" name="직선 화살표 연결선 4099"/>
          <p:cNvCxnSpPr/>
          <p:nvPr/>
        </p:nvCxnSpPr>
        <p:spPr>
          <a:xfrm rot="16200000" flipV="1">
            <a:off x="3424866" y="3373192"/>
            <a:ext cx="1872616" cy="15997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웹 페이지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441174"/>
            <a:ext cx="7951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다시 애플리케이션을 실행한 후 브라우저에서 </a:t>
            </a:r>
            <a:r>
              <a:rPr lang="en-US" altLang="ko-KR" sz="1200">
                <a:latin typeface="+mj-ea"/>
                <a:ea typeface="+mj-ea"/>
              </a:rPr>
              <a:t>http://localhost:8090/hello.do</a:t>
            </a:r>
            <a:r>
              <a:rPr lang="ko-KR" altLang="en-US" sz="1200">
                <a:latin typeface="+mj-ea"/>
                <a:ea typeface="+mj-ea"/>
              </a:rPr>
              <a:t>로 요청합니다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661865" y="1743075"/>
            <a:ext cx="3025140" cy="33718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13791" y="5337313"/>
            <a:ext cx="68480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v"/>
            </a:pPr>
            <a:r>
              <a:rPr lang="ko-KR" altLang="en-US" sz="1200" b="1"/>
              <a:t>타임리프 관련 사이트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3791" y="5562024"/>
            <a:ext cx="7026965" cy="2616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100"/>
              <a:t>• https://www.thymeleaf.org/doc/tutorials/3.0/thymeleafspring.html</a:t>
            </a:r>
            <a:endParaRPr lang="ko-KR" altLang="en-US"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웹 페이지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/>
          <p:cNvSpPr txBox="1"/>
          <p:nvPr/>
        </p:nvSpPr>
        <p:spPr>
          <a:xfrm>
            <a:off x="527684" y="1573530"/>
            <a:ext cx="7593329" cy="283464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200">
                <a:latin typeface="함초롬돋움"/>
                <a:ea typeface="함초롬돋움"/>
              </a:rPr>
              <a:t>●</a:t>
            </a:r>
            <a:r>
              <a:rPr lang="ko-KR" altLang="en-US" sz="1200">
                <a:latin typeface="함초롬돋움"/>
                <a:ea typeface="함초롬돋움"/>
              </a:rPr>
              <a:t> </a:t>
            </a:r>
            <a:r>
              <a:rPr lang="ko-KR" altLang="ko-KR" sz="1200">
                <a:latin typeface="함초롬돋움"/>
                <a:ea typeface="함초롬돋움"/>
              </a:rPr>
              <a:t>Thymeleaf는 HTML, XML, JavaScript, CSS 및 일반 텍스트를 처리 할 수 있는 웹 및 독립형 환경에서 사용할 수 있는 Java 템플릿 엔진</a:t>
            </a:r>
            <a:r>
              <a:rPr lang="ko-KR" altLang="en-US" sz="1200">
                <a:latin typeface="함초롬돋움"/>
                <a:ea typeface="함초롬돋움"/>
              </a:rPr>
              <a:t>이</a:t>
            </a:r>
            <a:r>
              <a:rPr lang="ko-KR" altLang="ko-KR" sz="1200">
                <a:latin typeface="함초롬돋움"/>
                <a:ea typeface="함초롬돋움"/>
              </a:rPr>
              <a:t>다. Thymeleaf는 html파일을 가져와서 파싱해서 분석후 정해진 위치에 데이터를 치환해서 웹 페이지를 생성</a:t>
            </a:r>
            <a:r>
              <a:rPr lang="ko-KR" altLang="en-US" sz="1200">
                <a:latin typeface="함초롬돋움"/>
                <a:ea typeface="함초롬돋움"/>
              </a:rPr>
              <a:t>한</a:t>
            </a:r>
            <a:r>
              <a:rPr lang="ko-KR" altLang="ko-KR" sz="1200">
                <a:latin typeface="함초롬돋움"/>
                <a:ea typeface="함초롬돋움"/>
              </a:rPr>
              <a:t>다.</a:t>
            </a:r>
          </a:p>
          <a:p>
            <a:pPr>
              <a:lnSpc>
                <a:spcPct val="150000"/>
              </a:lnSpc>
            </a:pPr>
            <a:r>
              <a:rPr lang="ko-KR" altLang="ko-KR" sz="1200">
                <a:latin typeface="함초롬돋움"/>
                <a:ea typeface="함초롬돋움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ko-KR" sz="1200">
                <a:latin typeface="함초롬돋움"/>
                <a:ea typeface="함초롬돋움"/>
              </a:rPr>
              <a:t>JSP는 서블릿으로 변환되어 실행이 되어</a:t>
            </a:r>
            <a:r>
              <a:rPr lang="ko-KR" altLang="en-US" sz="1200">
                <a:latin typeface="함초롬돋움"/>
                <a:ea typeface="함초롬돋움"/>
              </a:rPr>
              <a:t>진</a:t>
            </a:r>
            <a:r>
              <a:rPr lang="ko-KR" altLang="ko-KR" sz="1200">
                <a:latin typeface="함초롬돋움"/>
                <a:ea typeface="함초롬돋움"/>
              </a:rPr>
              <a:t>다. JSP 내에서 자바 코드를 사용할 수도 있다(사용하지 못하도록 </a:t>
            </a:r>
            <a:r>
              <a:rPr lang="ko-KR" altLang="en-US" sz="1200">
                <a:latin typeface="함초롬돋움"/>
                <a:ea typeface="함초롬돋움"/>
              </a:rPr>
              <a:t> 설</a:t>
            </a:r>
            <a:r>
              <a:rPr lang="ko-KR" altLang="ko-KR" sz="1200">
                <a:latin typeface="함초롬돋움"/>
                <a:ea typeface="함초롬돋움"/>
              </a:rPr>
              <a:t>정할 수 있다). Thymeleaf는 자바코드를 사용할 수 없고, jsp에서 처럼 커스텀 태그와 같은 기능도 </a:t>
            </a:r>
            <a:r>
              <a:rPr lang="ko-KR" altLang="en-US" sz="1200">
                <a:latin typeface="함초롬돋움"/>
                <a:ea typeface="함초롬돋움"/>
              </a:rPr>
              <a:t>없</a:t>
            </a:r>
            <a:r>
              <a:rPr lang="ko-KR" altLang="ko-KR" sz="1200">
                <a:latin typeface="함초롬돋움"/>
                <a:ea typeface="함초롬돋움"/>
              </a:rPr>
              <a:t>다.</a:t>
            </a:r>
          </a:p>
          <a:p>
            <a:pPr>
              <a:lnSpc>
                <a:spcPct val="150000"/>
              </a:lnSpc>
            </a:pPr>
            <a:endParaRPr lang="ko-KR" altLang="ko-KR" sz="1200">
              <a:latin typeface="함초롬돋움"/>
              <a:ea typeface="함초롬돋움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0000">
                    <a:alpha val="100000"/>
                  </a:srgbClr>
                </a:solidFill>
                <a:latin typeface="함초롬돋움"/>
                <a:ea typeface="함초롬돋움"/>
              </a:rPr>
              <a:t>● Thymeleaf 템플릿 엔진의 장점은 페이지를 생성하는데 필요한 정보를 태그의 속성으로 넣고, remove 속성을 이용해서 실제 생성될 페이지에서는 제거될 태그를 넣을 수 있어서 페이지의 프로토타입을 제공할 수 있다는 것이다. Thymeleaf로 작성된 페이지를 웹 브라우저로 열어보면 실제 보여질 내용과 동일하게 보여집니다.</a:t>
            </a:r>
          </a:p>
        </p:txBody>
      </p:sp>
      <p:pic>
        <p:nvPicPr>
          <p:cNvPr id="16" name="그림 1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766962" y="4563104"/>
            <a:ext cx="2941449" cy="1521572"/>
          </a:xfrm>
          <a:prstGeom prst="rect">
            <a:avLst/>
          </a:prstGeom>
        </p:spPr>
      </p:pic>
      <p:pic>
        <p:nvPicPr>
          <p:cNvPr id="17" name="그림 16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783180" y="4536741"/>
            <a:ext cx="2813663" cy="147592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웹 페이지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/>
          <p:cNvSpPr txBox="1"/>
          <p:nvPr/>
        </p:nvSpPr>
        <p:spPr>
          <a:xfrm>
            <a:off x="537204" y="1583055"/>
            <a:ext cx="7514388" cy="1739265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200">
                <a:latin typeface="함초롬돋움"/>
                <a:ea typeface="함초롬돋움"/>
              </a:rPr>
              <a:t>●</a:t>
            </a:r>
            <a:r>
              <a:rPr lang="en-US" altLang="ko-KR" sz="1200">
                <a:latin typeface="함초롬돋움"/>
                <a:ea typeface="함초롬돋움"/>
              </a:rPr>
              <a:t> </a:t>
            </a:r>
            <a:r>
              <a:rPr lang="ko-KR" altLang="ko-KR" sz="1200">
                <a:latin typeface="함초롬돋움"/>
                <a:ea typeface="함초롬돋움"/>
              </a:rPr>
              <a:t>Thymeleaf는 HTML, XML, JavaScript, CSS 및 일반 텍스트를 처리 할 수 있는 웹 및 독립형 환경에서 사용할 수 있는 Java 템플릿 엔진</a:t>
            </a:r>
            <a:r>
              <a:rPr lang="ko-KR" altLang="en-US" sz="1200">
                <a:latin typeface="함초롬돋움"/>
                <a:ea typeface="함초롬돋움"/>
              </a:rPr>
              <a:t>이</a:t>
            </a:r>
            <a:r>
              <a:rPr lang="ko-KR" altLang="ko-KR" sz="1200">
                <a:latin typeface="함초롬돋움"/>
                <a:ea typeface="함초롬돋움"/>
              </a:rPr>
              <a:t>다. Thymeleaf는 html파일을 가져와서 파싱해서 분석후 정해진 위치에 데이터를 치환해서 웹 페이지를 생성</a:t>
            </a:r>
            <a:r>
              <a:rPr lang="ko-KR" altLang="en-US" sz="1200">
                <a:latin typeface="함초롬돋움"/>
                <a:ea typeface="함초롬돋움"/>
              </a:rPr>
              <a:t>한</a:t>
            </a:r>
            <a:r>
              <a:rPr lang="ko-KR" altLang="ko-KR" sz="1200">
                <a:latin typeface="함초롬돋움"/>
                <a:ea typeface="함초롬돋움"/>
              </a:rPr>
              <a:t>다.</a:t>
            </a:r>
          </a:p>
          <a:p>
            <a:pPr>
              <a:lnSpc>
                <a:spcPct val="150000"/>
              </a:lnSpc>
            </a:pPr>
            <a:r>
              <a:rPr lang="ko-KR" altLang="ko-KR" sz="1200">
                <a:latin typeface="함초롬돋움"/>
                <a:ea typeface="함초롬돋움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ko-KR" sz="1200">
                <a:latin typeface="함초롬돋움"/>
                <a:ea typeface="함초롬돋움"/>
              </a:rPr>
              <a:t>JSP는 서블릿으로 변환되어 실행이 </a:t>
            </a:r>
            <a:r>
              <a:rPr lang="ko-KR" altLang="en-US" sz="1200">
                <a:latin typeface="함초롬돋움"/>
                <a:ea typeface="함초롬돋움"/>
              </a:rPr>
              <a:t>된</a:t>
            </a:r>
            <a:r>
              <a:rPr lang="ko-KR" altLang="ko-KR" sz="1200">
                <a:latin typeface="함초롬돋움"/>
                <a:ea typeface="함초롬돋움"/>
              </a:rPr>
              <a:t>다. JSP 내에서 자바 코드를 사용할 수도 있다(사용하지 못하도록 </a:t>
            </a:r>
            <a:r>
              <a:rPr lang="ko-KR" altLang="en-US" sz="1200">
                <a:latin typeface="함초롬돋움"/>
                <a:ea typeface="함초롬돋움"/>
              </a:rPr>
              <a:t> 설</a:t>
            </a:r>
            <a:r>
              <a:rPr lang="ko-KR" altLang="ko-KR" sz="1200">
                <a:latin typeface="함초롬돋움"/>
                <a:ea typeface="함초롬돋움"/>
              </a:rPr>
              <a:t>정할 수 있다). Thymeleaf는 자바코드를 사용할 수 없고, jsp에서 처럼 커스텀 태그와 같은 기능도 </a:t>
            </a:r>
            <a:r>
              <a:rPr lang="ko-KR" altLang="en-US" sz="1200">
                <a:latin typeface="함초롬돋움"/>
                <a:ea typeface="함초롬돋움"/>
              </a:rPr>
              <a:t>없</a:t>
            </a:r>
            <a:r>
              <a:rPr lang="ko-KR" altLang="ko-KR" sz="1200">
                <a:latin typeface="함초롬돋움"/>
                <a:ea typeface="함초롬돋움"/>
              </a:rPr>
              <a:t>다.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웹 페이지 만들기</a:t>
            </a:r>
            <a:endParaRPr lang="ko-KR" altLang="en-US" sz="2800" b="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/>
          <p:cNvSpPr txBox="1"/>
          <p:nvPr/>
        </p:nvSpPr>
        <p:spPr>
          <a:xfrm>
            <a:off x="537206" y="1583055"/>
            <a:ext cx="7514392" cy="64389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함초롬돋움"/>
                <a:ea typeface="함초롬돋움"/>
              </a:rPr>
              <a:t>● 또 다른 </a:t>
            </a:r>
            <a:r>
              <a:rPr lang="en-US" altLang="ko-KR" sz="1200">
                <a:latin typeface="함초롬돋움"/>
                <a:ea typeface="함초롬돋움"/>
              </a:rPr>
              <a:t>pom.xml</a:t>
            </a:r>
            <a:r>
              <a:rPr lang="ko-KR" altLang="en-US" sz="1200">
                <a:latin typeface="함초롬돋움"/>
                <a:ea typeface="함초롬돋움"/>
              </a:rPr>
              <a:t>에서 </a:t>
            </a:r>
            <a:r>
              <a:rPr lang="en-US" altLang="ko-KR" sz="1200">
                <a:latin typeface="함초롬돋움"/>
                <a:ea typeface="함초롬돋움"/>
              </a:rPr>
              <a:t>&lt;dependency&gt; </a:t>
            </a:r>
            <a:r>
              <a:rPr lang="ko-KR" altLang="en-US" sz="1200">
                <a:latin typeface="함초롬돋움"/>
                <a:ea typeface="함초롬돋움"/>
              </a:rPr>
              <a:t>추가하는 방법</a:t>
            </a:r>
            <a:r>
              <a:rPr lang="en-US" altLang="ko-KR" sz="1200">
                <a:latin typeface="함초롬돋움"/>
                <a:ea typeface="함초롬돋움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함초롬돋움"/>
                <a:ea typeface="함초롬돋움"/>
              </a:rPr>
              <a:t>    </a:t>
            </a:r>
            <a:r>
              <a:rPr lang="en-US" altLang="ko-KR" sz="1200">
                <a:latin typeface="함초롬돋움"/>
                <a:ea typeface="함초롬돋움"/>
              </a:rPr>
              <a:t>pom.xml</a:t>
            </a:r>
            <a:r>
              <a:rPr lang="ko-KR" altLang="en-US" sz="1200">
                <a:latin typeface="함초롬돋움"/>
                <a:ea typeface="함초롬돋움"/>
              </a:rPr>
              <a:t>에서 &lt;</a:t>
            </a:r>
            <a:r>
              <a:rPr lang="en-US" altLang="ko-KR" sz="1200">
                <a:latin typeface="함초롬돋움"/>
                <a:ea typeface="함초롬돋움"/>
              </a:rPr>
              <a:t>Ctrl&gt;+&lt;space bar&gt; </a:t>
            </a:r>
            <a:r>
              <a:rPr lang="ko-KR" altLang="en-US" sz="1200">
                <a:latin typeface="함초롬돋움"/>
                <a:ea typeface="함초롬돋움"/>
              </a:rPr>
              <a:t>누르고 메뉴창에서 </a:t>
            </a:r>
            <a:r>
              <a:rPr lang="en-US" altLang="ko-KR" sz="1200">
                <a:latin typeface="함초롬돋움"/>
                <a:ea typeface="함초롬돋움"/>
              </a:rPr>
              <a:t>Edit Starters... </a:t>
            </a:r>
            <a:r>
              <a:rPr lang="ko-KR" altLang="en-US" sz="1200">
                <a:latin typeface="함초롬돋움"/>
                <a:ea typeface="함초롬돋움"/>
              </a:rPr>
              <a:t>더블클릭하여 </a:t>
            </a:r>
            <a:r>
              <a:rPr lang="en-US" altLang="ko-KR" sz="1200">
                <a:latin typeface="함초롬돋움"/>
                <a:ea typeface="함초롬돋움"/>
              </a:rPr>
              <a:t>Thymeleaf </a:t>
            </a:r>
            <a:r>
              <a:rPr lang="ko-KR" altLang="en-US" sz="1200">
                <a:latin typeface="함초롬돋움"/>
                <a:ea typeface="함초롬돋움"/>
              </a:rPr>
              <a:t>체크. </a:t>
            </a:r>
          </a:p>
        </p:txBody>
      </p:sp>
      <p:pic>
        <p:nvPicPr>
          <p:cNvPr id="15" name="그림 1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04799" y="3843630"/>
            <a:ext cx="4267200" cy="2047875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967313" y="2374691"/>
            <a:ext cx="7953460" cy="4335655"/>
          </a:xfrm>
          <a:prstGeom prst="rect">
            <a:avLst/>
          </a:prstGeom>
        </p:spPr>
      </p:pic>
      <p:pic>
        <p:nvPicPr>
          <p:cNvPr id="17" name="그림 1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04799" y="3685994"/>
            <a:ext cx="4267200" cy="2047875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</p:pic>
      <p:sp>
        <p:nvSpPr>
          <p:cNvPr id="18" name="직사각형 17"/>
          <p:cNvSpPr/>
          <p:nvPr/>
        </p:nvSpPr>
        <p:spPr>
          <a:xfrm>
            <a:off x="5136265" y="5146600"/>
            <a:ext cx="1215341" cy="310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4838" y="4860540"/>
            <a:ext cx="1215341" cy="310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438841" y="4930854"/>
            <a:ext cx="990600" cy="2095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  <a:defRPr/>
            </a:pPr>
            <a:r>
              <a:rPr lang="en-US" altLang="ko-KR" b="1"/>
              <a:t>32.5.2 JSP </a:t>
            </a:r>
            <a:r>
              <a:rPr lang="ko-KR" altLang="en-US" b="1"/>
              <a:t>이용해 웹 페이지 나타내기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웹 페이지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7893" y="1729753"/>
            <a:ext cx="8486690" cy="44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JSP</a:t>
            </a:r>
            <a:r>
              <a:rPr lang="ko-KR" altLang="en-US" sz="1200">
                <a:latin typeface="+mj-ea"/>
                <a:ea typeface="+mj-ea"/>
              </a:rPr>
              <a:t>를 사용하려면 다음과 같이 </a:t>
            </a:r>
            <a:r>
              <a:rPr lang="en-US" altLang="ko-KR" sz="1200">
                <a:latin typeface="+mj-ea"/>
                <a:ea typeface="+mj-ea"/>
              </a:rPr>
              <a:t>pom.xml</a:t>
            </a:r>
            <a:r>
              <a:rPr lang="ko-KR" altLang="en-US" sz="1200">
                <a:latin typeface="+mj-ea"/>
                <a:ea typeface="+mj-ea"/>
              </a:rPr>
              <a:t>에 </a:t>
            </a: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관련 라이브러리를 추가해야 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기존의 타임리프 관련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&lt;dependency&gt; </a:t>
            </a:r>
            <a:r>
              <a:rPr lang="ko-KR" altLang="en-US" sz="1200">
                <a:latin typeface="+mj-ea"/>
                <a:ea typeface="+mj-ea"/>
              </a:rPr>
              <a:t>태그는 주석 처리합니다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r>
              <a:rPr lang="ko-KR" altLang="en-US" sz="1200">
                <a:latin typeface="+mj-ea"/>
                <a:ea typeface="+mj-ea"/>
              </a:rPr>
              <a:t>  </a:t>
            </a:r>
            <a:r>
              <a:rPr lang="ko-KR" altLang="en-US" sz="1200">
                <a:solidFill>
                  <a:srgbClr val="0000FF"/>
                </a:solidFill>
                <a:latin typeface="+mj-ea"/>
                <a:ea typeface="+mj-ea"/>
              </a:rPr>
              <a:t>혹은</a:t>
            </a:r>
            <a:r>
              <a:rPr lang="en-US" altLang="ko-KR" sz="1200">
                <a:solidFill>
                  <a:srgbClr val="0000FF"/>
                </a:solidFill>
                <a:latin typeface="+mj-ea"/>
                <a:ea typeface="+mj-ea"/>
              </a:rPr>
              <a:t> Add Starter...</a:t>
            </a:r>
            <a:r>
              <a:rPr lang="ko-KR" altLang="en-US" sz="1200">
                <a:solidFill>
                  <a:srgbClr val="0000FF"/>
                </a:solidFill>
                <a:latin typeface="+mj-ea"/>
                <a:ea typeface="+mj-ea"/>
              </a:rPr>
              <a:t>의</a:t>
            </a:r>
            <a:r>
              <a:rPr lang="en-US" altLang="ko-KR" sz="1200">
                <a:solidFill>
                  <a:srgbClr val="0000FF"/>
                </a:solidFill>
                <a:latin typeface="+mj-ea"/>
                <a:ea typeface="+mj-ea"/>
              </a:rPr>
              <a:t> Spring Boot Starters</a:t>
            </a:r>
            <a:r>
              <a:rPr lang="ko-KR" altLang="en-US" sz="1200">
                <a:solidFill>
                  <a:srgbClr val="0000FF"/>
                </a:solidFill>
                <a:latin typeface="+mj-ea"/>
                <a:ea typeface="+mj-ea"/>
              </a:rPr>
              <a:t>에서 [   ] </a:t>
            </a:r>
            <a:r>
              <a:rPr lang="en-US" altLang="ko-KR" sz="1200">
                <a:solidFill>
                  <a:srgbClr val="0000FF"/>
                </a:solidFill>
                <a:latin typeface="+mj-ea"/>
                <a:ea typeface="+mj-ea"/>
              </a:rPr>
              <a:t>Thymeleaf </a:t>
            </a:r>
            <a:r>
              <a:rPr lang="ko-KR" altLang="en-US" sz="1200">
                <a:solidFill>
                  <a:srgbClr val="0000FF"/>
                </a:solidFill>
                <a:latin typeface="+mj-ea"/>
                <a:ea typeface="+mj-ea"/>
              </a:rPr>
              <a:t>체크 해제</a:t>
            </a:r>
            <a:r>
              <a:rPr lang="ko-KR" altLang="en-US" sz="1200">
                <a:latin typeface="+mj-ea"/>
                <a:ea typeface="+mj-ea"/>
              </a:rPr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15627" y="2440321"/>
            <a:ext cx="6317974" cy="4279420"/>
            <a:chOff x="457200" y="1928813"/>
            <a:chExt cx="8305800" cy="615729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57200" y="1928813"/>
              <a:ext cx="8229600" cy="300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57200" y="4914282"/>
              <a:ext cx="8305800" cy="3171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24" name="그림 5123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6631197" y="2337244"/>
            <a:ext cx="2441810" cy="288333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cxnSp>
        <p:nvCxnSpPr>
          <p:cNvPr id="5125" name="직선 화살표 연결선 5124"/>
          <p:cNvCxnSpPr/>
          <p:nvPr/>
        </p:nvCxnSpPr>
        <p:spPr>
          <a:xfrm>
            <a:off x="4920449" y="2170245"/>
            <a:ext cx="1215342" cy="868101"/>
          </a:xfrm>
          <a:prstGeom prst="straightConnector1">
            <a:avLst/>
          </a:prstGeom>
          <a:ln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6" name="직사각형 5125"/>
          <p:cNvSpPr/>
          <p:nvPr/>
        </p:nvSpPr>
        <p:spPr>
          <a:xfrm>
            <a:off x="8187021" y="3162369"/>
            <a:ext cx="496058" cy="1240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127" name="그림 5126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5825545" y="4109874"/>
            <a:ext cx="2257425" cy="274812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5128" name="설명선 1(테두리 및 강조선) 5127"/>
          <p:cNvSpPr/>
          <p:nvPr/>
        </p:nvSpPr>
        <p:spPr>
          <a:xfrm>
            <a:off x="7856758" y="5506242"/>
            <a:ext cx="1088804" cy="818495"/>
          </a:xfrm>
          <a:prstGeom prst="accentBorderCallout1">
            <a:avLst>
              <a:gd name="adj1" fmla="val 18750"/>
              <a:gd name="adj2" fmla="val -8333"/>
              <a:gd name="adj3" fmla="val -116888"/>
              <a:gd name="adj4" fmla="val -7366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/>
              <a:t>마우스 오른쪽클릭</a:t>
            </a:r>
          </a:p>
          <a:p>
            <a:pPr>
              <a:defRPr/>
            </a:pPr>
            <a:r>
              <a:rPr lang="en-US" altLang="ko-KR" sz="1100"/>
              <a:t>Maven / Add Dependency</a:t>
            </a:r>
          </a:p>
        </p:txBody>
      </p:sp>
      <p:cxnSp>
        <p:nvCxnSpPr>
          <p:cNvPr id="5129" name="직선 연결선 5128"/>
          <p:cNvCxnSpPr/>
          <p:nvPr/>
        </p:nvCxnSpPr>
        <p:spPr>
          <a:xfrm flipV="1">
            <a:off x="573286" y="6157515"/>
            <a:ext cx="1656952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0" name="TextBox 5129"/>
          <p:cNvSpPr txBox="1"/>
          <p:nvPr/>
        </p:nvSpPr>
        <p:spPr>
          <a:xfrm>
            <a:off x="2827932" y="6425405"/>
            <a:ext cx="1741290" cy="265193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FF0000"/>
                </a:solidFill>
              </a:rPr>
              <a:t>혹 오류가 있으면 삭제</a:t>
            </a:r>
          </a:p>
        </p:txBody>
      </p:sp>
      <p:sp>
        <p:nvSpPr>
          <p:cNvPr id="5131" name="자유형: 도형 5130"/>
          <p:cNvSpPr/>
          <p:nvPr/>
        </p:nvSpPr>
        <p:spPr>
          <a:xfrm>
            <a:off x="1855689" y="6207904"/>
            <a:ext cx="1005032" cy="318506"/>
          </a:xfrm>
          <a:custGeom>
            <a:avLst/>
            <a:gdLst>
              <a:gd name="connsiteX0" fmla="*/ 1009549 w 1005032"/>
              <a:gd name="connsiteY0" fmla="*/ 296877 h 318506"/>
              <a:gd name="connsiteX1" fmla="*/ 553143 w 1005032"/>
              <a:gd name="connsiteY1" fmla="*/ 296877 h 318506"/>
              <a:gd name="connsiteX2" fmla="*/ -2482 w 1005032"/>
              <a:gd name="connsiteY2" fmla="*/ -779 h 31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5032" h="318506">
                <a:moveTo>
                  <a:pt x="1009549" y="296877"/>
                </a:moveTo>
                <a:cubicBezTo>
                  <a:pt x="933481" y="296877"/>
                  <a:pt x="721814" y="346486"/>
                  <a:pt x="553143" y="296877"/>
                </a:cubicBezTo>
                <a:cubicBezTo>
                  <a:pt x="384471" y="247267"/>
                  <a:pt x="90122" y="48830"/>
                  <a:pt x="-2482" y="-779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32" name="화살표: 오른쪽 5131"/>
          <p:cNvSpPr/>
          <p:nvPr/>
        </p:nvSpPr>
        <p:spPr>
          <a:xfrm>
            <a:off x="3902273" y="5358804"/>
            <a:ext cx="1706562" cy="16867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웹 페이지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600200"/>
            <a:ext cx="7563678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application.properties </a:t>
            </a:r>
            <a:r>
              <a:rPr lang="ko-KR" altLang="en-US" sz="1200">
                <a:latin typeface="+mj-ea"/>
                <a:ea typeface="+mj-ea"/>
              </a:rPr>
              <a:t>파일에 </a:t>
            </a: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파일 위치를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78188" y="1877199"/>
            <a:ext cx="6286708" cy="1974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32.2 </a:t>
            </a:r>
            <a:r>
              <a:rPr lang="ko-KR" altLang="en-US" b="1"/>
              <a:t>스프링 부트 전용 </a:t>
            </a:r>
            <a:r>
              <a:rPr lang="en-US" altLang="ko-KR" b="1"/>
              <a:t>STS </a:t>
            </a:r>
            <a:r>
              <a:rPr lang="ko-KR" altLang="en-US" b="1"/>
              <a:t>설치하기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전용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4826" y="1790048"/>
            <a:ext cx="7205870" cy="265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https://spring.io/tools</a:t>
            </a:r>
          </a:p>
        </p:txBody>
      </p:sp>
      <p:pic>
        <p:nvPicPr>
          <p:cNvPr id="13" name="그림 18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196000" y="2505600"/>
            <a:ext cx="4942800" cy="35208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2190922" y="5766672"/>
            <a:ext cx="1264947" cy="297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extBox 3"/>
          <p:cNvSpPr txBox="1"/>
          <p:nvPr/>
        </p:nvSpPr>
        <p:spPr>
          <a:xfrm>
            <a:off x="839856" y="2002622"/>
            <a:ext cx="7464287" cy="272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자신의 운영체제에 맞는 </a:t>
            </a:r>
            <a:r>
              <a:rPr lang="en-US" altLang="ko-KR" sz="1200">
                <a:latin typeface="+mj-ea"/>
                <a:ea typeface="+mj-ea"/>
              </a:rPr>
              <a:t>STS4</a:t>
            </a:r>
            <a:r>
              <a:rPr lang="ko-KR" altLang="en-US" sz="1200">
                <a:latin typeface="+mj-ea"/>
                <a:ea typeface="+mj-ea"/>
              </a:rPr>
              <a:t>를 선택하여 다운로드합니다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885039" y="1890019"/>
            <a:ext cx="2181225" cy="274320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웹 페이지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8179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application.properties </a:t>
            </a:r>
            <a:r>
              <a:rPr lang="ko-KR" altLang="en-US" sz="1200">
                <a:latin typeface="+mj-ea"/>
                <a:ea typeface="+mj-ea"/>
              </a:rPr>
              <a:t>파일에서 지정한 경로인 </a:t>
            </a:r>
            <a:r>
              <a:rPr lang="en-US" altLang="ko-KR" sz="1200">
                <a:latin typeface="+mj-ea"/>
                <a:ea typeface="+mj-ea"/>
              </a:rPr>
              <a:t>src/main/webapp/WEB-INF </a:t>
            </a:r>
            <a:r>
              <a:rPr lang="ko-KR" altLang="en-US" sz="1200">
                <a:latin typeface="+mj-ea"/>
                <a:ea typeface="+mj-ea"/>
              </a:rPr>
              <a:t>폴더 하위에 </a:t>
            </a:r>
            <a:r>
              <a:rPr lang="en-US" altLang="ko-KR" sz="1200">
                <a:latin typeface="+mj-ea"/>
                <a:ea typeface="+mj-ea"/>
              </a:rPr>
              <a:t>views </a:t>
            </a:r>
            <a:r>
              <a:rPr lang="ko-KR" altLang="en-US" sz="1200">
                <a:latin typeface="+mj-ea"/>
                <a:ea typeface="+mj-ea"/>
              </a:rPr>
              <a:t>폴더를 생성합니다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웹 페이지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8" y="1500809"/>
            <a:ext cx="7762458" cy="44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views </a:t>
            </a:r>
            <a:r>
              <a:rPr lang="ko-KR" altLang="en-US" sz="1200">
                <a:latin typeface="+mj-ea"/>
                <a:ea typeface="+mj-ea"/>
              </a:rPr>
              <a:t>폴더에서 마우스 오른쪽 버튼을 클릭한 후 </a:t>
            </a:r>
            <a:r>
              <a:rPr lang="en-US" altLang="ko-KR" sz="1200">
                <a:latin typeface="+mj-ea"/>
                <a:ea typeface="+mj-ea"/>
              </a:rPr>
              <a:t>New &gt; Other...</a:t>
            </a:r>
            <a:r>
              <a:rPr lang="ko-KR" altLang="en-US" sz="1200">
                <a:latin typeface="+mj-ea"/>
                <a:ea typeface="+mj-ea"/>
              </a:rPr>
              <a:t>를 클릭하고 </a:t>
            </a:r>
            <a:r>
              <a:rPr lang="en-US" altLang="ko-KR" sz="1200">
                <a:latin typeface="+mj-ea"/>
                <a:ea typeface="+mj-ea"/>
              </a:rPr>
              <a:t>Web </a:t>
            </a:r>
            <a:r>
              <a:rPr lang="ko-KR" altLang="en-US" sz="1200">
                <a:latin typeface="+mj-ea"/>
                <a:ea typeface="+mj-ea"/>
              </a:rPr>
              <a:t>항목의 </a:t>
            </a:r>
            <a:r>
              <a:rPr lang="en-US" altLang="ko-KR" sz="1200">
                <a:latin typeface="+mj-ea"/>
                <a:ea typeface="+mj-ea"/>
              </a:rPr>
              <a:t>JSP File</a:t>
            </a:r>
            <a:r>
              <a:rPr lang="ko-KR" altLang="en-US" sz="1200">
                <a:latin typeface="+mj-ea"/>
                <a:ea typeface="+mj-ea"/>
              </a:rPr>
              <a:t>을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선택하고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579580" y="1962474"/>
            <a:ext cx="4848225" cy="4391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938130" y="4661452"/>
            <a:ext cx="904461" cy="2186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웹 페이지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8" y="1500809"/>
            <a:ext cx="7762458" cy="44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 b="1">
                <a:latin typeface="+mj-ea"/>
                <a:ea typeface="+mj-ea"/>
              </a:rPr>
              <a:t>만약 </a:t>
            </a:r>
            <a:r>
              <a:rPr lang="en-US" altLang="ko-KR" sz="1200">
                <a:latin typeface="+mj-ea"/>
                <a:ea typeface="+mj-ea"/>
              </a:rPr>
              <a:t>Web </a:t>
            </a:r>
            <a:r>
              <a:rPr lang="ko-KR" altLang="en-US" sz="1200">
                <a:latin typeface="+mj-ea"/>
                <a:ea typeface="+mj-ea"/>
              </a:rPr>
              <a:t>항목의 </a:t>
            </a:r>
            <a:r>
              <a:rPr lang="en-US" altLang="ko-KR" sz="1200">
                <a:latin typeface="+mj-ea"/>
                <a:ea typeface="+mj-ea"/>
              </a:rPr>
              <a:t>JSP File</a:t>
            </a:r>
            <a:r>
              <a:rPr lang="ko-KR" altLang="en-US" sz="1200">
                <a:latin typeface="+mj-ea"/>
                <a:ea typeface="+mj-ea"/>
              </a:rPr>
              <a:t>이 없으면 </a:t>
            </a:r>
            <a:r>
              <a:rPr lang="en-US" altLang="ko-KR" sz="1200">
                <a:latin typeface="+mj-ea"/>
                <a:ea typeface="+mj-ea"/>
              </a:rPr>
              <a:t>Help-EclipseMarketplace </a:t>
            </a:r>
            <a:r>
              <a:rPr lang="ko-KR" altLang="en-US" sz="1200">
                <a:latin typeface="+mj-ea"/>
                <a:ea typeface="+mj-ea"/>
              </a:rPr>
              <a:t>에서 </a:t>
            </a:r>
            <a:r>
              <a:rPr lang="en-US" altLang="ko-KR" sz="1200">
                <a:latin typeface="+mj-ea"/>
                <a:ea typeface="+mj-ea"/>
              </a:rPr>
              <a:t>web developer</a:t>
            </a:r>
            <a:r>
              <a:rPr lang="ko-KR" altLang="en-US" sz="1200">
                <a:latin typeface="+mj-ea"/>
                <a:ea typeface="+mj-ea"/>
              </a:rPr>
              <a:t>를 로딩한다</a:t>
            </a:r>
            <a:r>
              <a:rPr lang="en-US" altLang="ko-KR" sz="1200">
                <a:latin typeface="+mj-ea"/>
                <a:ea typeface="+mj-ea"/>
              </a:rPr>
              <a:t>.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7525" y="1865232"/>
            <a:ext cx="4348718" cy="2363549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3514" y="2182812"/>
            <a:ext cx="4117551" cy="4675187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3142214" y="1836348"/>
            <a:ext cx="1666875" cy="186690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웹 페이지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파일 이름이 </a:t>
            </a:r>
            <a:r>
              <a:rPr lang="en-US" altLang="ko-KR" sz="1200">
                <a:latin typeface="+mj-ea"/>
                <a:ea typeface="+mj-ea"/>
              </a:rPr>
              <a:t>hello.jsp</a:t>
            </a:r>
            <a:r>
              <a:rPr lang="ko-KR" altLang="en-US" sz="1200">
                <a:latin typeface="+mj-ea"/>
                <a:ea typeface="+mj-ea"/>
              </a:rPr>
              <a:t>인 </a:t>
            </a: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파일이 생성된 것을 확인할 수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웹 페이지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5739" y="1451113"/>
            <a:ext cx="70667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hello.jsp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964745" y="1728112"/>
            <a:ext cx="6590057" cy="4883786"/>
            <a:chOff x="208514" y="1728112"/>
            <a:chExt cx="8369369" cy="62865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367333" y="1728112"/>
              <a:ext cx="8210550" cy="2333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208514" y="4061737"/>
              <a:ext cx="8220075" cy="3952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72" name="설명선 1(테두리 및 강조선) 7171"/>
          <p:cNvSpPr/>
          <p:nvPr/>
        </p:nvSpPr>
        <p:spPr>
          <a:xfrm>
            <a:off x="7850065" y="3013551"/>
            <a:ext cx="1078927" cy="700681"/>
          </a:xfrm>
          <a:prstGeom prst="accentBorderCallout1">
            <a:avLst>
              <a:gd name="adj1" fmla="val 18750"/>
              <a:gd name="adj2" fmla="val -8333"/>
              <a:gd name="adj3" fmla="val 7022"/>
              <a:gd name="adj4" fmla="val -69052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100"/>
              <a:t>Thymeleaf</a:t>
            </a:r>
            <a:r>
              <a:rPr lang="ko-KR" altLang="en-US" sz="1100"/>
              <a:t>의</a:t>
            </a:r>
          </a:p>
          <a:p>
            <a:pPr algn="ctr"/>
            <a:r>
              <a:rPr lang="en-US" altLang="ko-KR" sz="1100"/>
              <a:t>hello.html</a:t>
            </a:r>
            <a:r>
              <a:rPr lang="ko-KR" altLang="en-US" sz="1100"/>
              <a:t>과 비교해보라. </a:t>
            </a:r>
          </a:p>
        </p:txBody>
      </p:sp>
      <p:cxnSp>
        <p:nvCxnSpPr>
          <p:cNvPr id="7173" name="직선 연결선 7172"/>
          <p:cNvCxnSpPr/>
          <p:nvPr/>
        </p:nvCxnSpPr>
        <p:spPr>
          <a:xfrm>
            <a:off x="2135115" y="2901938"/>
            <a:ext cx="868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4" name="왼쪽 대괄호 7173"/>
          <p:cNvSpPr/>
          <p:nvPr/>
        </p:nvSpPr>
        <p:spPr>
          <a:xfrm>
            <a:off x="994182" y="2393479"/>
            <a:ext cx="173620" cy="1190539"/>
          </a:xfrm>
          <a:prstGeom prst="leftBracket">
            <a:avLst>
              <a:gd name="adj" fmla="val 8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7175" name="오른쪽 대괄호 7174"/>
          <p:cNvSpPr/>
          <p:nvPr/>
        </p:nvSpPr>
        <p:spPr>
          <a:xfrm>
            <a:off x="6934475" y="2455486"/>
            <a:ext cx="86810" cy="1165735"/>
          </a:xfrm>
          <a:prstGeom prst="rightBracket">
            <a:avLst>
              <a:gd name="adj" fmla="val 8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웹 페이지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8090452" cy="44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en-US" altLang="ko-KR" sz="1200">
                <a:latin typeface="+mj-ea"/>
                <a:ea typeface="+mj-ea"/>
              </a:rPr>
              <a:t>DemoController </a:t>
            </a:r>
            <a:r>
              <a:rPr lang="ko-KR" altLang="en-US" sz="1200">
                <a:latin typeface="+mj-ea"/>
                <a:ea typeface="+mj-ea"/>
              </a:rPr>
              <a:t>클래스의 </a:t>
            </a:r>
            <a:r>
              <a:rPr lang="en-US" altLang="ko-KR" sz="1200">
                <a:latin typeface="+mj-ea"/>
                <a:ea typeface="+mj-ea"/>
              </a:rPr>
              <a:t>message </a:t>
            </a:r>
            <a:r>
              <a:rPr lang="ko-KR" altLang="en-US" sz="1200">
                <a:latin typeface="+mj-ea"/>
                <a:ea typeface="+mj-ea"/>
              </a:rPr>
              <a:t>속성 값을 “</a:t>
            </a:r>
            <a:r>
              <a:rPr lang="en-US" altLang="ko-KR" sz="1200">
                <a:latin typeface="+mj-ea"/>
                <a:ea typeface="+mj-ea"/>
              </a:rPr>
              <a:t>hello.jsp</a:t>
            </a:r>
            <a:r>
              <a:rPr lang="ko-KR" altLang="en-US" sz="1200">
                <a:latin typeface="+mj-ea"/>
                <a:ea typeface="+mj-ea"/>
              </a:rPr>
              <a:t>입니다</a:t>
            </a:r>
            <a:r>
              <a:rPr lang="en-US" altLang="ko-KR" sz="1200">
                <a:latin typeface="+mj-ea"/>
                <a:ea typeface="+mj-ea"/>
              </a:rPr>
              <a:t>.!”</a:t>
            </a:r>
            <a:r>
              <a:rPr lang="ko-KR" altLang="en-US" sz="1200">
                <a:latin typeface="+mj-ea"/>
                <a:ea typeface="+mj-ea"/>
              </a:rPr>
              <a:t>로 변경한 후 브라우저에서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http://localhost:8090/hello.do</a:t>
            </a:r>
            <a:r>
              <a:rPr lang="ko-KR" altLang="en-US" sz="1200">
                <a:latin typeface="+mj-ea"/>
                <a:ea typeface="+mj-ea"/>
              </a:rPr>
              <a:t>로 요청하여 결과를 확인합니다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685649" y="2089770"/>
            <a:ext cx="2580005" cy="3394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9" y="1469695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85191" y="1520687"/>
            <a:ext cx="28127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그레이들 특징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4522" y="1776511"/>
            <a:ext cx="7275444" cy="90763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>
                <a:latin typeface="+mj-ea"/>
                <a:ea typeface="+mj-ea"/>
              </a:rPr>
              <a:t>메이븐이 </a:t>
            </a:r>
            <a:r>
              <a:rPr lang="en-US" altLang="ko-KR" sz="1200">
                <a:latin typeface="+mj-ea"/>
                <a:ea typeface="+mj-ea"/>
              </a:rPr>
              <a:t>XML</a:t>
            </a:r>
            <a:r>
              <a:rPr lang="ko-KR" altLang="en-US" sz="1200">
                <a:latin typeface="+mj-ea"/>
                <a:ea typeface="+mj-ea"/>
              </a:rPr>
              <a:t>(</a:t>
            </a:r>
            <a:r>
              <a:rPr lang="en-US" altLang="ko-KR" sz="1200">
                <a:latin typeface="+mj-ea"/>
                <a:ea typeface="+mj-ea"/>
              </a:rPr>
              <a:t>pom.xml) </a:t>
            </a:r>
            <a:r>
              <a:rPr lang="ko-KR" altLang="en-US" sz="1200">
                <a:latin typeface="+mj-ea"/>
                <a:ea typeface="+mj-ea"/>
              </a:rPr>
              <a:t>기반의 정적인 빌드를 제공했다면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그레이들은 그루비</a:t>
            </a:r>
            <a:r>
              <a:rPr lang="en-US" altLang="ko-KR" sz="1200">
                <a:latin typeface="+mj-ea"/>
                <a:ea typeface="+mj-ea"/>
              </a:rPr>
              <a:t>( groovy) </a:t>
            </a:r>
            <a:r>
              <a:rPr lang="ko-KR" altLang="en-US" sz="1200">
                <a:latin typeface="+mj-ea"/>
                <a:ea typeface="+mj-ea"/>
              </a:rPr>
              <a:t>스크립트 기반의 동적인 빌드 기능을 제공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>
                <a:latin typeface="+mj-ea"/>
                <a:ea typeface="+mj-ea"/>
              </a:rPr>
              <a:t>메이븐보다 빌드 작업이 간단하며 프로그래밍만으로 기능을 추가할 수 있음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95129" y="2006408"/>
            <a:ext cx="6351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www.gradle.org</a:t>
            </a:r>
            <a:r>
              <a:rPr lang="ko-KR" altLang="en-US" sz="1200">
                <a:latin typeface="+mj-ea"/>
                <a:ea typeface="+mj-ea"/>
              </a:rPr>
              <a:t>에 접속하여 </a:t>
            </a:r>
            <a:r>
              <a:rPr lang="en-US" altLang="ko-KR" sz="1200">
                <a:latin typeface="+mj-ea"/>
                <a:ea typeface="+mj-ea"/>
              </a:rPr>
              <a:t>Install Gradle</a:t>
            </a:r>
            <a:r>
              <a:rPr lang="ko-KR" altLang="en-US" sz="1200">
                <a:latin typeface="+mj-ea"/>
                <a:ea typeface="+mj-ea"/>
              </a:rPr>
              <a:t>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5119" y="1435023"/>
            <a:ext cx="8039111" cy="496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32.6.1 </a:t>
            </a:r>
            <a:r>
              <a:rPr lang="ko-KR" altLang="en-US" b="1"/>
              <a:t>그레이들 설치하기</a:t>
            </a:r>
            <a:endParaRPr lang="en-US" altLang="ko-KR" b="1" spc="-95"/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14724" y="2283407"/>
            <a:ext cx="5731510" cy="37738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679713" y="5292588"/>
            <a:ext cx="1550504" cy="347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05119" y="1600200"/>
            <a:ext cx="7326916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ko-KR" sz="1200">
                <a:latin typeface="+mj-ea"/>
                <a:ea typeface="+mj-ea"/>
              </a:rPr>
              <a:t>화면 중간에 있는</a:t>
            </a:r>
            <a:r>
              <a:rPr lang="en-US" altLang="ko-KR" sz="1200">
                <a:latin typeface="+mj-ea"/>
                <a:ea typeface="+mj-ea"/>
              </a:rPr>
              <a:t> Install manually</a:t>
            </a:r>
            <a:r>
              <a:rPr lang="ko-KR" altLang="ko-KR" sz="1200">
                <a:latin typeface="+mj-ea"/>
                <a:ea typeface="+mj-ea"/>
              </a:rPr>
              <a:t>로 이동해서 </a:t>
            </a:r>
            <a:r>
              <a:rPr lang="en-US" altLang="ko-KR" sz="1200" b="1">
                <a:latin typeface="+mj-ea"/>
                <a:ea typeface="+mj-ea"/>
              </a:rPr>
              <a:t>Download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ko-KR" sz="1200">
                <a:latin typeface="+mj-ea"/>
                <a:ea typeface="+mj-ea"/>
              </a:rPr>
              <a:t>링크를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ko-KR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52797" y="1877197"/>
            <a:ext cx="5731510" cy="4867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977887" y="2256183"/>
            <a:ext cx="725556" cy="1987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0667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v4.10.2</a:t>
            </a:r>
            <a:r>
              <a:rPr lang="ko-KR" altLang="ko-KR" sz="1200">
                <a:latin typeface="+mj-ea"/>
                <a:ea typeface="+mj-ea"/>
              </a:rPr>
              <a:t>의 </a:t>
            </a:r>
            <a:r>
              <a:rPr lang="en-US" altLang="ko-KR" sz="1200" b="1">
                <a:latin typeface="+mj-ea"/>
                <a:ea typeface="+mj-ea"/>
              </a:rPr>
              <a:t>binary-only</a:t>
            </a:r>
            <a:r>
              <a:rPr lang="ko-KR" altLang="ko-KR" sz="1200">
                <a:latin typeface="+mj-ea"/>
                <a:ea typeface="+mj-ea"/>
              </a:rPr>
              <a:t>를 클릭해서 다운로드합니다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ko-KR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03852" y="1890019"/>
            <a:ext cx="5943600" cy="25641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534478" y="3201901"/>
            <a:ext cx="755374" cy="2270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 txBox="1"/>
          <p:nvPr/>
        </p:nvSpPr>
        <p:spPr>
          <a:xfrm>
            <a:off x="4566285" y="1512168"/>
            <a:ext cx="2078355" cy="27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800080"/>
                </a:solidFill>
              </a:rPr>
              <a:t>(최신 버전 다운로드하기)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전용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70991"/>
            <a:ext cx="7185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ko-KR" sz="1200"/>
              <a:t>3. 다운로드를 마치면 로컬 PC의 원하는 폴더에 압축을 풉니다.</a:t>
            </a: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786406" y="1835163"/>
            <a:ext cx="4785995" cy="3386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939748" y="3140765"/>
            <a:ext cx="815009" cy="10336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754757" y="4174435"/>
            <a:ext cx="725556" cy="9640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3" name="직사각형 8"/>
          <p:cNvSpPr txBox="1"/>
          <p:nvPr/>
        </p:nvSpPr>
        <p:spPr>
          <a:xfrm>
            <a:off x="756277" y="5825066"/>
            <a:ext cx="4896351" cy="367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hlinkClick r:id="rId3"/>
              </a:rPr>
              <a:t>https://cafe.naver.com/spring4shoppingmall</a:t>
            </a:r>
            <a:endParaRPr lang="ko-KR" altLang="en-US"/>
          </a:p>
        </p:txBody>
      </p:sp>
      <p:sp>
        <p:nvSpPr>
          <p:cNvPr id="14" name="TextBox 2"/>
          <p:cNvSpPr txBox="1"/>
          <p:nvPr/>
        </p:nvSpPr>
        <p:spPr>
          <a:xfrm>
            <a:off x="738809" y="5488241"/>
            <a:ext cx="7185991" cy="27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/>
              <a:t>압축이 잘 안 되면 아래 사이트를 참고!  사이트에서 검색 </a:t>
            </a:r>
            <a:r>
              <a:rPr lang="en-US" altLang="ko-KR" sz="1200"/>
              <a:t>sts </a:t>
            </a:r>
            <a:r>
              <a:rPr lang="ko-KR" altLang="en-US" sz="1200"/>
              <a:t>설치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10748"/>
            <a:ext cx="7146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ko-KR" sz="1200">
                <a:latin typeface="+mj-ea"/>
                <a:ea typeface="+mj-ea"/>
              </a:rPr>
              <a:t>다운로드 후 파일의 압축을 풉니다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ko-KR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676059" y="1787747"/>
            <a:ext cx="5229860" cy="4490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4492487" y="3289852"/>
            <a:ext cx="834887" cy="10237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57600" y="4313583"/>
            <a:ext cx="834887" cy="10237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85800" y="1520687"/>
            <a:ext cx="7573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n-ea"/>
              </a:rPr>
              <a:t>5. </a:t>
            </a:r>
            <a:r>
              <a:rPr lang="ko-KR" altLang="ko-KR" sz="1200">
                <a:latin typeface="+mn-ea"/>
              </a:rPr>
              <a:t>압축 푼 폴더로 이동해서</a:t>
            </a:r>
            <a:r>
              <a:rPr lang="en-US" altLang="ko-KR" sz="1200">
                <a:latin typeface="+mn-ea"/>
              </a:rPr>
              <a:t> gradle-4.10.2 </a:t>
            </a:r>
            <a:r>
              <a:rPr lang="ko-KR" altLang="ko-KR" sz="1200">
                <a:latin typeface="+mn-ea"/>
              </a:rPr>
              <a:t>폴더를 복사해서</a:t>
            </a:r>
            <a:r>
              <a:rPr lang="en-US" altLang="ko-KR" sz="1200">
                <a:latin typeface="+mn-ea"/>
              </a:rPr>
              <a:t> C </a:t>
            </a:r>
            <a:r>
              <a:rPr lang="ko-KR" altLang="ko-KR" sz="1200">
                <a:latin typeface="+mn-ea"/>
              </a:rPr>
              <a:t>드라이브의</a:t>
            </a:r>
            <a:r>
              <a:rPr lang="en-US" altLang="ko-KR" sz="1200">
                <a:latin typeface="+mn-ea"/>
              </a:rPr>
              <a:t> spring </a:t>
            </a:r>
            <a:r>
              <a:rPr lang="ko-KR" altLang="ko-KR" sz="1200">
                <a:latin typeface="+mn-ea"/>
              </a:rPr>
              <a:t>폴더에 붙여 넣습니다</a:t>
            </a:r>
            <a:r>
              <a:rPr lang="en-US" altLang="ko-KR" sz="1200">
                <a:latin typeface="+mn-ea"/>
              </a:rPr>
              <a:t>.</a:t>
            </a:r>
            <a:endParaRPr lang="ko-KR" altLang="ko-KR" sz="1200">
              <a:latin typeface="+mn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96215" y="1890019"/>
            <a:ext cx="5876925" cy="3619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46752" y="1417458"/>
            <a:ext cx="5943600" cy="41821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3975652" y="3269974"/>
            <a:ext cx="1023731" cy="11330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444055"/>
            <a:ext cx="75835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gradle-4.10.2 </a:t>
            </a:r>
            <a:r>
              <a:rPr lang="ko-KR" altLang="en-US" sz="1200">
                <a:latin typeface="+mj-ea"/>
                <a:ea typeface="+mj-ea"/>
              </a:rPr>
              <a:t>폴더로 이동한 후 해당 경로를 복사합니다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904599" y="1841500"/>
            <a:ext cx="4827905" cy="317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673626" y="3160643"/>
            <a:ext cx="1302026" cy="2683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464287" cy="44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latin typeface="+mj-ea"/>
                <a:ea typeface="+mj-ea"/>
              </a:rPr>
              <a:t>7. </a:t>
            </a:r>
            <a:r>
              <a:rPr lang="ko-KR" altLang="ko-KR" sz="1200">
                <a:latin typeface="+mj-ea"/>
                <a:ea typeface="+mj-ea"/>
              </a:rPr>
              <a:t>윈도 탐색기의 </a:t>
            </a:r>
            <a:r>
              <a:rPr lang="ko-KR" altLang="ko-KR" sz="1200" b="1">
                <a:latin typeface="+mj-ea"/>
                <a:ea typeface="+mj-ea"/>
              </a:rPr>
              <a:t>내</a:t>
            </a:r>
            <a:r>
              <a:rPr lang="en-US" altLang="ko-KR" sz="1200" b="1">
                <a:latin typeface="+mj-ea"/>
                <a:ea typeface="+mj-ea"/>
              </a:rPr>
              <a:t> PC</a:t>
            </a:r>
            <a:r>
              <a:rPr lang="ko-KR" altLang="ko-KR" sz="1200">
                <a:latin typeface="+mj-ea"/>
                <a:ea typeface="+mj-ea"/>
              </a:rPr>
              <a:t>에서 마우스 오른쪽 버튼을 눌러</a:t>
            </a:r>
            <a:r>
              <a:rPr lang="ko-KR" altLang="ko-KR" sz="1200" b="1">
                <a:latin typeface="+mj-ea"/>
                <a:ea typeface="+mj-ea"/>
              </a:rPr>
              <a:t> 속성 </a:t>
            </a:r>
            <a:r>
              <a:rPr lang="en-US" altLang="ko-KR" sz="1200" b="1">
                <a:latin typeface="+mj-ea"/>
                <a:ea typeface="+mj-ea"/>
              </a:rPr>
              <a:t>&gt; </a:t>
            </a:r>
            <a:r>
              <a:rPr lang="ko-KR" altLang="ko-KR" sz="1200" b="1">
                <a:latin typeface="+mj-ea"/>
                <a:ea typeface="+mj-ea"/>
              </a:rPr>
              <a:t>고급 시스템 설정 </a:t>
            </a:r>
            <a:r>
              <a:rPr lang="en-US" altLang="ko-KR" sz="1200" b="1">
                <a:latin typeface="+mj-ea"/>
                <a:ea typeface="+mj-ea"/>
              </a:rPr>
              <a:t>&gt; </a:t>
            </a:r>
            <a:r>
              <a:rPr lang="ko-KR" altLang="ko-KR" sz="1200" b="1">
                <a:latin typeface="+mj-ea"/>
                <a:ea typeface="+mj-ea"/>
              </a:rPr>
              <a:t>환경변수</a:t>
            </a:r>
            <a:r>
              <a:rPr lang="ko-KR" altLang="ko-KR" sz="1200">
                <a:latin typeface="+mj-ea"/>
                <a:ea typeface="+mj-ea"/>
              </a:rPr>
              <a:t>를 클릭해서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ko-KR" sz="1200">
                <a:latin typeface="+mj-ea"/>
                <a:ea typeface="+mj-ea"/>
              </a:rPr>
              <a:t> 그레이들 환경 변수를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ko-KR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21296" y="2116261"/>
            <a:ext cx="5943600" cy="1214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564295" y="2315817"/>
            <a:ext cx="1620078" cy="4969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66989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ko-KR" sz="1200">
                <a:latin typeface="+mj-ea"/>
                <a:ea typeface="+mj-ea"/>
              </a:rPr>
              <a:t>환경 변수가 생성되었음을 확인합니다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738575" y="1797686"/>
            <a:ext cx="4871720" cy="43732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967948" y="4174435"/>
            <a:ext cx="3091069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85800" y="1520687"/>
            <a:ext cx="69076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ko-KR" sz="1200">
                <a:latin typeface="+mj-ea"/>
                <a:ea typeface="+mj-ea"/>
              </a:rPr>
              <a:t>이번에는 환경변수 </a:t>
            </a:r>
            <a:r>
              <a:rPr lang="en-US" altLang="ko-KR" sz="1200" b="1">
                <a:latin typeface="+mj-ea"/>
                <a:ea typeface="+mj-ea"/>
              </a:rPr>
              <a:t>Path</a:t>
            </a:r>
            <a:r>
              <a:rPr lang="ko-KR" altLang="ko-KR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ko-KR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007704" y="1890019"/>
            <a:ext cx="5097090" cy="46465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246243" y="4442791"/>
            <a:ext cx="3101009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41682" y="1382187"/>
            <a:ext cx="7553738" cy="263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latin typeface="+mj-ea"/>
                <a:ea typeface="+mj-ea"/>
              </a:rPr>
              <a:t>10. </a:t>
            </a:r>
            <a:r>
              <a:rPr lang="ko-KR" altLang="ko-KR" sz="1200" b="1">
                <a:latin typeface="+mj-ea"/>
                <a:ea typeface="+mj-ea"/>
              </a:rPr>
              <a:t>새로 만들기</a:t>
            </a:r>
            <a:r>
              <a:rPr lang="ko-KR" altLang="ko-KR" sz="1200">
                <a:latin typeface="+mj-ea"/>
                <a:ea typeface="+mj-ea"/>
              </a:rPr>
              <a:t>를 클릭해서 그레이들의 </a:t>
            </a:r>
            <a:r>
              <a:rPr lang="en-US" altLang="ko-KR" sz="1200">
                <a:latin typeface="+mj-ea"/>
                <a:ea typeface="+mj-ea"/>
              </a:rPr>
              <a:t>bin </a:t>
            </a:r>
            <a:r>
              <a:rPr lang="ko-KR" altLang="ko-KR" sz="1200">
                <a:latin typeface="+mj-ea"/>
                <a:ea typeface="+mj-ea"/>
              </a:rPr>
              <a:t>폴더 경로를 설정하고 </a:t>
            </a:r>
            <a:r>
              <a:rPr lang="ko-KR" altLang="ko-KR" sz="1200" b="1">
                <a:latin typeface="+mj-ea"/>
                <a:ea typeface="+mj-ea"/>
              </a:rPr>
              <a:t>확인</a:t>
            </a:r>
            <a:r>
              <a:rPr lang="ko-KR" altLang="ko-KR" sz="1200">
                <a:latin typeface="+mj-ea"/>
                <a:ea typeface="+mj-ea"/>
              </a:rPr>
              <a:t>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ko-KR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75339" y="1659186"/>
            <a:ext cx="5000625" cy="4467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689652" y="3607904"/>
            <a:ext cx="1361661" cy="28489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36096" y="1818861"/>
            <a:ext cx="815008" cy="2584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563678" cy="44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latin typeface="+mj-ea"/>
                <a:ea typeface="+mj-ea"/>
              </a:rPr>
              <a:t>11. </a:t>
            </a:r>
            <a:r>
              <a:rPr lang="ko-KR" altLang="ko-KR" sz="1200">
                <a:latin typeface="+mj-ea"/>
                <a:ea typeface="+mj-ea"/>
              </a:rPr>
              <a:t>정상적으로 동작하는지 명령 프롬프트를 열고 </a:t>
            </a:r>
            <a:r>
              <a:rPr lang="en-US" altLang="ko-KR" sz="1200">
                <a:latin typeface="+mj-ea"/>
                <a:ea typeface="+mj-ea"/>
              </a:rPr>
              <a:t>gradle –v </a:t>
            </a:r>
            <a:r>
              <a:rPr lang="ko-KR" altLang="ko-KR" sz="1200">
                <a:latin typeface="+mj-ea"/>
                <a:ea typeface="+mj-ea"/>
              </a:rPr>
              <a:t>명령어를 입력합니다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ko-KR" sz="1200">
                <a:latin typeface="+mj-ea"/>
                <a:ea typeface="+mj-ea"/>
              </a:rPr>
              <a:t>다음과 같이 그레이들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ko-KR" sz="1200">
                <a:latin typeface="+mj-ea"/>
                <a:ea typeface="+mj-ea"/>
              </a:rPr>
              <a:t> 버전이 나오면 성공입니다</a:t>
            </a:r>
            <a:r>
              <a:rPr lang="en-US" altLang="ko-KR" sz="1200">
                <a:latin typeface="+mj-ea"/>
                <a:ea typeface="+mj-ea"/>
              </a:rPr>
              <a:t>!</a:t>
            </a:r>
            <a:endParaRPr lang="ko-KR" altLang="ko-KR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074794" y="2068581"/>
            <a:ext cx="4000500" cy="2343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132603" y="2743200"/>
            <a:ext cx="942441" cy="2584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 dirty="0"/>
              <a:t>32.6.2 </a:t>
            </a:r>
            <a:r>
              <a:rPr lang="ko-KR" altLang="en-US" b="1" dirty="0" err="1"/>
              <a:t>그레이들</a:t>
            </a:r>
            <a:r>
              <a:rPr lang="ko-KR" altLang="en-US" b="1" dirty="0"/>
              <a:t> 플러그인 설치하기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버전 향상으로 생략해도 됨</a:t>
            </a:r>
            <a:r>
              <a:rPr lang="en-US" altLang="ko-KR" b="1" dirty="0">
                <a:solidFill>
                  <a:srgbClr val="FF0000"/>
                </a:solidFill>
              </a:rPr>
              <a:t>) </a:t>
            </a:r>
            <a:endParaRPr lang="en-US" altLang="ko-KR" b="1" spc="-95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5861" y="1987826"/>
            <a:ext cx="7682948" cy="448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ko-KR" sz="1200">
                <a:latin typeface="+mj-ea"/>
                <a:ea typeface="+mj-ea"/>
              </a:rPr>
              <a:t>이클립스에서 </a:t>
            </a:r>
            <a:r>
              <a:rPr lang="en-US" altLang="ko-KR" sz="1200" b="1">
                <a:latin typeface="+mj-ea"/>
                <a:ea typeface="+mj-ea"/>
              </a:rPr>
              <a:t>Help &gt; Eclipse MarketPlace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ko-KR" sz="1200">
                <a:latin typeface="+mj-ea"/>
                <a:ea typeface="+mj-ea"/>
              </a:rPr>
              <a:t>선택하고 검색 창에 </a:t>
            </a:r>
            <a:r>
              <a:rPr lang="en-US" altLang="ko-KR" sz="1200" b="1">
                <a:latin typeface="+mj-ea"/>
                <a:ea typeface="+mj-ea"/>
              </a:rPr>
              <a:t>gradle support</a:t>
            </a:r>
            <a:r>
              <a:rPr lang="ko-KR" altLang="ko-KR" sz="1200">
                <a:latin typeface="+mj-ea"/>
                <a:ea typeface="+mj-ea"/>
              </a:rPr>
              <a:t>를 입력하고 </a:t>
            </a:r>
            <a:r>
              <a:rPr lang="en-US" altLang="ko-KR" sz="1200" b="1">
                <a:latin typeface="+mj-ea"/>
                <a:ea typeface="+mj-ea"/>
              </a:rPr>
              <a:t>Go</a:t>
            </a:r>
            <a:r>
              <a:rPr lang="ko-KR" altLang="ko-KR" sz="1200">
                <a:latin typeface="+mj-ea"/>
                <a:ea typeface="+mj-ea"/>
              </a:rPr>
              <a:t>를 눌러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ko-KR" sz="1200">
                <a:latin typeface="+mj-ea"/>
                <a:ea typeface="+mj-ea"/>
              </a:rPr>
              <a:t> 검색합니다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ko-KR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236303" y="2355573"/>
            <a:ext cx="3578088" cy="44229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474843" y="2912165"/>
            <a:ext cx="914400" cy="1590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전용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70991"/>
            <a:ext cx="72058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ko-KR" sz="1200">
                <a:latin typeface="+mj-ea"/>
                <a:ea typeface="+mj-ea"/>
              </a:rPr>
              <a:t>4. 압축을 푼 폴더로 이동한 후 </a:t>
            </a:r>
            <a:r>
              <a:rPr lang="ko-KR" altLang="ko-KR" sz="1200" b="1">
                <a:latin typeface="+mj-ea"/>
                <a:ea typeface="+mj-ea"/>
              </a:rPr>
              <a:t>SpringToolSuite4.exe</a:t>
            </a:r>
            <a:r>
              <a:rPr lang="ko-KR" altLang="ko-KR" sz="1200">
                <a:latin typeface="+mj-ea"/>
                <a:ea typeface="+mj-ea"/>
              </a:rPr>
              <a:t>를 더블클릭해서 실행합니다.</a:t>
            </a: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99138" y="1825390"/>
            <a:ext cx="5380410" cy="40883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991678" y="5396948"/>
            <a:ext cx="1326874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409" y="1371600"/>
            <a:ext cx="7235687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BuildShip Gradle Integration </a:t>
            </a:r>
            <a:r>
              <a:rPr lang="ko-KR" altLang="en-US" sz="1200">
                <a:latin typeface="+mj-ea"/>
                <a:ea typeface="+mj-ea"/>
              </a:rPr>
              <a:t>3</a:t>
            </a:r>
            <a:r>
              <a:rPr lang="en-US" altLang="ko-KR" sz="1200">
                <a:latin typeface="+mj-ea"/>
                <a:ea typeface="+mj-ea"/>
              </a:rPr>
              <a:t>.0</a:t>
            </a:r>
            <a:r>
              <a:rPr lang="ko-KR" altLang="ko-KR" sz="1200">
                <a:latin typeface="+mj-ea"/>
                <a:ea typeface="+mj-ea"/>
              </a:rPr>
              <a:t>의 </a:t>
            </a:r>
            <a:r>
              <a:rPr lang="en-US" altLang="ko-KR" sz="1200" b="1">
                <a:latin typeface="+mj-ea"/>
                <a:ea typeface="+mj-ea"/>
              </a:rPr>
              <a:t>Install</a:t>
            </a:r>
            <a:r>
              <a:rPr lang="ko-KR" altLang="ko-KR" sz="1200">
                <a:latin typeface="+mj-ea"/>
                <a:ea typeface="+mj-ea"/>
              </a:rPr>
              <a:t>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14342" y="2782957"/>
            <a:ext cx="475302" cy="2385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782000" y="1821600"/>
            <a:ext cx="5580000" cy="37260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563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latin typeface="+mj-ea"/>
                <a:ea typeface="+mj-ea"/>
              </a:rPr>
              <a:t>3. </a:t>
            </a:r>
            <a:r>
              <a:rPr lang="ko-KR" altLang="ko-KR" sz="1200">
                <a:latin typeface="+mj-ea"/>
                <a:ea typeface="+mj-ea"/>
              </a:rPr>
              <a:t>사용권에 동의한다고 체크한 후 </a:t>
            </a:r>
            <a:r>
              <a:rPr lang="en-US" altLang="ko-KR" sz="1200" b="1">
                <a:latin typeface="+mj-ea"/>
                <a:ea typeface="+mj-ea"/>
              </a:rPr>
              <a:t>Finish</a:t>
            </a:r>
            <a:r>
              <a:rPr lang="ko-KR" altLang="ko-KR" sz="1200">
                <a:latin typeface="+mj-ea"/>
                <a:ea typeface="+mj-ea"/>
              </a:rPr>
              <a:t>를 클릭해서 설치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완료 후 재실행합니다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ko-KR" sz="1200">
              <a:latin typeface="+mj-ea"/>
              <a:ea typeface="+mj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73460" y="1797686"/>
            <a:ext cx="3871056" cy="4613178"/>
            <a:chOff x="576064" y="1797686"/>
            <a:chExt cx="3871056" cy="4613178"/>
          </a:xfrm>
        </p:grpSpPr>
        <p:pic>
          <p:nvPicPr>
            <p:cNvPr id="6" name="그림 5"/>
            <p:cNvPicPr/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576064" y="1797686"/>
              <a:ext cx="3871056" cy="46131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576064" y="5548916"/>
              <a:ext cx="1592628" cy="1689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918394" y="2113981"/>
            <a:ext cx="3612070" cy="2307600"/>
          </a:xfrm>
          <a:prstGeom prst="rect">
            <a:avLst/>
          </a:prstGeom>
          <a:ln w="25400" cap="flat" cmpd="sng">
            <a:solidFill>
              <a:schemeClr val="tx1"/>
            </a:solidFill>
            <a:prstDash val="solid"/>
            <a:round/>
          </a:ln>
        </p:spPr>
      </p:pic>
      <p:sp>
        <p:nvSpPr>
          <p:cNvPr id="14" name="직사각형 13"/>
          <p:cNvSpPr txBox="1"/>
          <p:nvPr/>
        </p:nvSpPr>
        <p:spPr>
          <a:xfrm>
            <a:off x="5061857" y="4536504"/>
            <a:ext cx="3373192" cy="1015663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사용권 동의 페이지가 </a:t>
            </a:r>
            <a:r>
              <a:rPr lang="ko-KR" altLang="en-US" sz="1200" dirty="0" err="1"/>
              <a:t>안나오면</a:t>
            </a:r>
            <a:r>
              <a:rPr lang="ko-KR" altLang="en-US" sz="1200" dirty="0"/>
              <a:t> 위에서 </a:t>
            </a:r>
            <a:r>
              <a:rPr lang="en-US" altLang="ko-KR" sz="1200" dirty="0"/>
              <a:t>Uninstall</a:t>
            </a:r>
            <a:r>
              <a:rPr lang="ko-KR" altLang="en-US" sz="1200" dirty="0"/>
              <a:t>을 클릭하여 다시 </a:t>
            </a:r>
            <a:r>
              <a:rPr lang="en-US" altLang="ko-KR" sz="1200" dirty="0"/>
              <a:t>Install</a:t>
            </a:r>
            <a:r>
              <a:rPr lang="ko-KR" altLang="en-US" sz="1200" dirty="0"/>
              <a:t>한다.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인스톨에 실패해도 다음 프로젝트 진행하는데</a:t>
            </a:r>
            <a:endParaRPr lang="en-US" altLang="ko-KR" sz="1200" dirty="0"/>
          </a:p>
          <a:p>
            <a:r>
              <a:rPr lang="ko-KR" altLang="en-US" sz="1200" dirty="0"/>
              <a:t>지장이 없으니 다음을 진행해도 무방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32.6.3 </a:t>
            </a:r>
            <a:r>
              <a:rPr lang="ko-KR" altLang="en-US" b="1"/>
              <a:t>그레이들 기반 스프링 부트 프로젝트 만들기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9" y="1790048"/>
            <a:ext cx="8141924" cy="446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메뉴에서 </a:t>
            </a:r>
            <a:r>
              <a:rPr lang="en-US" altLang="ko-KR" sz="1200">
                <a:latin typeface="+mj-ea"/>
                <a:ea typeface="+mj-ea"/>
              </a:rPr>
              <a:t>File &gt; New &gt; Spring Starter Project</a:t>
            </a:r>
            <a:r>
              <a:rPr lang="ko-KR" altLang="en-US" sz="1200">
                <a:latin typeface="+mj-ea"/>
                <a:ea typeface="+mj-ea"/>
              </a:rPr>
              <a:t>를 선택한 후 </a:t>
            </a:r>
            <a:r>
              <a:rPr lang="en-US" altLang="ko-KR" sz="1200">
                <a:latin typeface="+mj-ea"/>
                <a:ea typeface="+mj-ea"/>
              </a:rPr>
              <a:t>name</a:t>
            </a:r>
            <a:r>
              <a:rPr lang="ko-KR" altLang="en-US" sz="1200">
                <a:latin typeface="+mj-ea"/>
                <a:ea typeface="+mj-ea"/>
              </a:rPr>
              <a:t>을 </a:t>
            </a:r>
            <a:r>
              <a:rPr lang="en-US" altLang="ko-KR" sz="1200">
                <a:latin typeface="+mj-ea"/>
                <a:ea typeface="+mj-ea"/>
              </a:rPr>
              <a:t>myboot02</a:t>
            </a:r>
            <a:r>
              <a:rPr lang="ko-KR" altLang="en-US" sz="1200">
                <a:latin typeface="+mj-ea"/>
                <a:ea typeface="+mj-ea"/>
              </a:rPr>
              <a:t>로 입력하고 </a:t>
            </a:r>
            <a:r>
              <a:rPr lang="en-US" altLang="ko-KR" sz="1200">
                <a:latin typeface="+mj-ea"/>
                <a:ea typeface="+mj-ea"/>
              </a:rPr>
              <a:t>Type</a:t>
            </a:r>
            <a:r>
              <a:rPr lang="ko-KR" altLang="en-US" sz="1200">
                <a:latin typeface="+mj-ea"/>
                <a:ea typeface="+mj-ea"/>
              </a:rPr>
              <a:t>을 </a:t>
            </a:r>
            <a:r>
              <a:rPr lang="en-US" altLang="ko-KR" sz="1200">
                <a:latin typeface="+mj-ea"/>
                <a:ea typeface="+mj-ea"/>
              </a:rPr>
              <a:t>Gradle</a:t>
            </a:r>
            <a:r>
              <a:rPr lang="ko-KR" altLang="en-US" sz="1200">
                <a:latin typeface="+mj-ea"/>
                <a:ea typeface="+mj-ea"/>
              </a:rPr>
              <a:t>로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설정하여 그레이들 기반 스프링 부트 프로젝트를 생성합니다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286001" y="2251713"/>
            <a:ext cx="3369364" cy="4506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902226" y="2981739"/>
            <a:ext cx="616226" cy="14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22713" y="3558209"/>
            <a:ext cx="616226" cy="14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12974" y="3558209"/>
            <a:ext cx="616226" cy="14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902226" y="3945835"/>
            <a:ext cx="616226" cy="14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902226" y="4731027"/>
            <a:ext cx="616226" cy="14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85799" y="1520686"/>
            <a:ext cx="70965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ko-KR" sz="1200">
                <a:latin typeface="+mj-ea"/>
                <a:ea typeface="+mj-ea"/>
              </a:rPr>
              <a:t>자주 사용하는 항목</a:t>
            </a:r>
            <a:r>
              <a:rPr lang="en-US" altLang="ko-KR" sz="1200">
                <a:latin typeface="+mj-ea"/>
                <a:ea typeface="+mj-ea"/>
              </a:rPr>
              <a:t>(H2, JDBC, Web)</a:t>
            </a:r>
            <a:r>
              <a:rPr lang="ko-KR" altLang="ko-KR" sz="1200">
                <a:latin typeface="+mj-ea"/>
                <a:ea typeface="+mj-ea"/>
              </a:rPr>
              <a:t>에 체크한 후 </a:t>
            </a:r>
            <a:r>
              <a:rPr lang="en-US" altLang="ko-KR" sz="1200" b="1">
                <a:latin typeface="+mj-ea"/>
                <a:ea typeface="+mj-ea"/>
              </a:rPr>
              <a:t>Finish</a:t>
            </a:r>
            <a:r>
              <a:rPr lang="ko-KR" altLang="ko-KR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ko-KR" sz="1200">
              <a:latin typeface="+mj-ea"/>
              <a:ea typeface="+mj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227109" y="1890019"/>
            <a:ext cx="3874770" cy="4922520"/>
            <a:chOff x="2475589" y="1705353"/>
            <a:chExt cx="3874770" cy="4922520"/>
          </a:xfrm>
        </p:grpSpPr>
        <p:pic>
          <p:nvPicPr>
            <p:cNvPr id="6" name="그림 5"/>
            <p:cNvPicPr/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2475589" y="1705353"/>
              <a:ext cx="3874770" cy="4922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2594113" y="2713382"/>
              <a:ext cx="2961861" cy="20872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482515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05119" y="1520687"/>
            <a:ext cx="74461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myboot02</a:t>
            </a:r>
            <a:r>
              <a:rPr lang="ko-KR" altLang="ko-KR" sz="1200">
                <a:latin typeface="+mj-ea"/>
                <a:ea typeface="+mj-ea"/>
              </a:rPr>
              <a:t>로 프로젝트가 생성된 것을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ko-KR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973622" y="1851847"/>
            <a:ext cx="2004060" cy="1962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32.6.4 JSP </a:t>
            </a:r>
            <a:r>
              <a:rPr lang="ko-KR" altLang="en-US" b="1"/>
              <a:t>이용해 웹 페이지 나타내기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4217" y="2405269"/>
            <a:ext cx="23853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build.gradle </a:t>
            </a:r>
            <a:r>
              <a:rPr lang="ko-KR" altLang="en-US" sz="1200" b="1">
                <a:latin typeface="+mj-ea"/>
                <a:ea typeface="+mj-ea"/>
              </a:rPr>
              <a:t>위치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15034" y="2682268"/>
            <a:ext cx="2314575" cy="2762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873400" y="1878496"/>
            <a:ext cx="7266748" cy="27699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ko-KR" altLang="ko-KR" sz="1200" dirty="0" err="1">
                <a:latin typeface="+mj-ea"/>
                <a:ea typeface="+mj-ea"/>
              </a:rPr>
              <a:t>그레이들</a:t>
            </a:r>
            <a:r>
              <a:rPr lang="ko-KR" altLang="ko-KR" sz="1200" dirty="0">
                <a:latin typeface="+mj-ea"/>
                <a:ea typeface="+mj-ea"/>
              </a:rPr>
              <a:t> 기반 프로젝트는</a:t>
            </a:r>
            <a:r>
              <a:rPr lang="en-US" altLang="ko-KR" sz="1200" dirty="0">
                <a:latin typeface="+mj-ea"/>
                <a:ea typeface="+mj-ea"/>
              </a:rPr>
              <a:t> pom.xml</a:t>
            </a:r>
            <a:r>
              <a:rPr lang="ko-KR" altLang="ko-KR" sz="1200" dirty="0">
                <a:latin typeface="+mj-ea"/>
                <a:ea typeface="+mj-ea"/>
              </a:rPr>
              <a:t>에 설정하는 것이 아니라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err="1">
                <a:latin typeface="+mj-ea"/>
                <a:ea typeface="+mj-ea"/>
              </a:rPr>
              <a:t>build.gradle</a:t>
            </a:r>
            <a:r>
              <a:rPr lang="ko-KR" altLang="ko-KR" sz="1200" dirty="0">
                <a:latin typeface="+mj-ea"/>
                <a:ea typeface="+mj-ea"/>
              </a:rPr>
              <a:t>에 설정합니다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ko-KR" sz="1200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391" y="4681330"/>
            <a:ext cx="929930" cy="2385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017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build.gradle</a:t>
            </a:r>
            <a:r>
              <a:rPr lang="ko-KR" altLang="en-US" sz="1200">
                <a:latin typeface="+mj-ea"/>
                <a:ea typeface="+mj-ea"/>
              </a:rPr>
              <a:t>을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13249" y="1890019"/>
            <a:ext cx="6710674" cy="2413624"/>
            <a:chOff x="505119" y="1890019"/>
            <a:chExt cx="8463497" cy="3354115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672341" y="1890019"/>
              <a:ext cx="8296275" cy="447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672339" y="2337689"/>
              <a:ext cx="1047127" cy="3646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/>
                <a:t>...</a:t>
              </a:r>
              <a:endParaRPr lang="ko-KR" altLang="en-US" sz="1100"/>
            </a:p>
          </p:txBody>
        </p:sp>
        <p:pic>
          <p:nvPicPr>
            <p:cNvPr id="819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505119" y="2786684"/>
              <a:ext cx="8201025" cy="24574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96" name="그림 819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03533" y="4646692"/>
            <a:ext cx="6581854" cy="139445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8197" name="직사각형 8196"/>
          <p:cNvSpPr/>
          <p:nvPr/>
        </p:nvSpPr>
        <p:spPr>
          <a:xfrm>
            <a:off x="1925438" y="5202039"/>
            <a:ext cx="5863829" cy="287734"/>
          </a:xfrm>
          <a:prstGeom prst="rect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3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F6A210-94D6-5005-C161-ACB3D5F81581}"/>
              </a:ext>
            </a:extLst>
          </p:cNvPr>
          <p:cNvSpPr txBox="1"/>
          <p:nvPr/>
        </p:nvSpPr>
        <p:spPr>
          <a:xfrm>
            <a:off x="6534024" y="2212163"/>
            <a:ext cx="1974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☞ </a:t>
            </a:r>
            <a:r>
              <a:rPr lang="ko-KR" altLang="en-US" sz="1200" dirty="0">
                <a:solidFill>
                  <a:srgbClr val="FF0000"/>
                </a:solidFill>
              </a:rPr>
              <a:t>버전에 따라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Implementation( ) </a:t>
            </a:r>
            <a:r>
              <a:rPr lang="ko-KR" altLang="en-US" sz="1200" dirty="0">
                <a:solidFill>
                  <a:srgbClr val="FF0000"/>
                </a:solidFill>
              </a:rPr>
              <a:t>괄호를 생략한다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291FA75-B235-16E4-A414-3B188BE35EEB}"/>
              </a:ext>
            </a:extLst>
          </p:cNvPr>
          <p:cNvCxnSpPr/>
          <p:nvPr/>
        </p:nvCxnSpPr>
        <p:spPr>
          <a:xfrm flipH="1">
            <a:off x="6061685" y="2535260"/>
            <a:ext cx="472339" cy="26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AC8F264-7096-A3A2-D3E7-EE8D78261CF8}"/>
              </a:ext>
            </a:extLst>
          </p:cNvPr>
          <p:cNvCxnSpPr/>
          <p:nvPr/>
        </p:nvCxnSpPr>
        <p:spPr>
          <a:xfrm flipH="1">
            <a:off x="2198193" y="2535260"/>
            <a:ext cx="4335831" cy="322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603432" cy="44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설정 후 프로젝트 이름 위에서 마우스 오른쪽 버튼을 클릭한 후 </a:t>
            </a:r>
            <a:r>
              <a:rPr lang="en-US" altLang="ko-KR" sz="1200">
                <a:latin typeface="+mj-ea"/>
                <a:ea typeface="+mj-ea"/>
              </a:rPr>
              <a:t>Gradle &gt; Refresh Gradle Project</a:t>
            </a:r>
            <a:r>
              <a:rPr lang="ko-KR" altLang="en-US" sz="1200">
                <a:latin typeface="+mj-ea"/>
                <a:ea typeface="+mj-ea"/>
              </a:rPr>
              <a:t>를 선택해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설정한 라이브러리를 다운로드합니다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747051" y="1982352"/>
            <a:ext cx="4834890" cy="46520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832652" y="6390861"/>
            <a:ext cx="447261" cy="2435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37921" y="6390860"/>
            <a:ext cx="1103244" cy="2435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448753" y="4188838"/>
            <a:ext cx="2228850" cy="83820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65922" y="1520687"/>
            <a:ext cx="71362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application.properties</a:t>
            </a:r>
            <a:r>
              <a:rPr lang="ko-KR" altLang="en-US" sz="1200">
                <a:latin typeface="+mj-ea"/>
                <a:ea typeface="+mj-ea"/>
              </a:rPr>
              <a:t>를 다음과 같이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r>
              <a:rPr lang="ko-KR" altLang="en-US" sz="1200">
                <a:latin typeface="+mj-ea"/>
                <a:ea typeface="+mj-ea"/>
              </a:rPr>
              <a:t> (</a:t>
            </a:r>
            <a:r>
              <a:rPr lang="en-US" altLang="ko-KR" sz="1200">
                <a:latin typeface="+mj-ea"/>
                <a:ea typeface="+mj-ea"/>
              </a:rPr>
              <a:t>myboot01 </a:t>
            </a:r>
            <a:r>
              <a:rPr lang="ko-KR" altLang="en-US" sz="1200">
                <a:latin typeface="+mj-ea"/>
                <a:ea typeface="+mj-ea"/>
              </a:rPr>
              <a:t>파일을 복사해서 사용)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932132" y="1852774"/>
            <a:ext cx="6603871" cy="1561894"/>
            <a:chOff x="457494" y="1959873"/>
            <a:chExt cx="8267700" cy="2295525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505119" y="1959873"/>
              <a:ext cx="8220075" cy="122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alphaModFix/>
              <a:lum/>
            </a:blip>
            <a:srcRect/>
            <a:stretch>
              <a:fillRect/>
            </a:stretch>
          </p:blipFill>
          <p:spPr>
            <a:xfrm>
              <a:off x="457494" y="3188598"/>
              <a:ext cx="8267700" cy="106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TextBox 5"/>
          <p:cNvSpPr txBox="1"/>
          <p:nvPr/>
        </p:nvSpPr>
        <p:spPr>
          <a:xfrm>
            <a:off x="586409" y="3707296"/>
            <a:ext cx="7653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자바 클래스는 앞 절에서 </a:t>
            </a:r>
            <a:r>
              <a:rPr lang="en-US" altLang="ko-KR" sz="1200">
                <a:latin typeface="+mj-ea"/>
                <a:ea typeface="+mj-ea"/>
              </a:rPr>
              <a:t>myboot01 </a:t>
            </a:r>
            <a:r>
              <a:rPr lang="ko-KR" altLang="en-US" sz="1200">
                <a:latin typeface="+mj-ea"/>
                <a:ea typeface="+mj-ea"/>
              </a:rPr>
              <a:t>프로젝트를 만들 때 사용한 </a:t>
            </a:r>
            <a:r>
              <a:rPr lang="en-US" altLang="ko-KR" sz="1200">
                <a:latin typeface="+mj-ea"/>
                <a:ea typeface="+mj-ea"/>
              </a:rPr>
              <a:t>DemoController. java </a:t>
            </a:r>
            <a:r>
              <a:rPr lang="ko-KR" altLang="en-US" sz="1200">
                <a:latin typeface="+mj-ea"/>
                <a:ea typeface="+mj-ea"/>
              </a:rPr>
              <a:t>파일을 복사해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그대로 사용합니다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55983" y="1520687"/>
            <a:ext cx="7484164" cy="44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src/main/webapp/WEB-INF/views </a:t>
            </a:r>
            <a:r>
              <a:rPr lang="ko-KR" altLang="ko-KR" sz="1200">
                <a:latin typeface="+mj-ea"/>
                <a:ea typeface="+mj-ea"/>
              </a:rPr>
              <a:t>폴더를 만든 후 마찬가지로 앞 절에서 사용한</a:t>
            </a:r>
            <a:r>
              <a:rPr lang="en-US" altLang="ko-KR" sz="1200">
                <a:latin typeface="+mj-ea"/>
                <a:ea typeface="+mj-ea"/>
              </a:rPr>
              <a:t> hello.jsp</a:t>
            </a:r>
            <a:r>
              <a:rPr lang="ko-KR" altLang="ko-KR" sz="1200">
                <a:latin typeface="+mj-ea"/>
                <a:ea typeface="+mj-ea"/>
              </a:rPr>
              <a:t>를 복사해서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ko-KR" sz="1200">
                <a:latin typeface="+mj-ea"/>
                <a:ea typeface="+mj-ea"/>
              </a:rPr>
              <a:t>붙여 넣습니다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ko-KR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511149" y="2158668"/>
            <a:ext cx="2249694" cy="295998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8" name="그룹 17"/>
          <p:cNvGrpSpPr/>
          <p:nvPr/>
        </p:nvGrpSpPr>
        <p:grpSpPr>
          <a:xfrm>
            <a:off x="5256584" y="2160240"/>
            <a:ext cx="2815128" cy="3819645"/>
            <a:chOff x="5256584" y="1980220"/>
            <a:chExt cx="2815128" cy="3819645"/>
          </a:xfrm>
        </p:grpSpPr>
        <p:grpSp>
          <p:nvGrpSpPr>
            <p:cNvPr id="17" name="그룹 16"/>
            <p:cNvGrpSpPr/>
            <p:nvPr/>
          </p:nvGrpSpPr>
          <p:grpSpPr>
            <a:xfrm>
              <a:off x="5328592" y="2133928"/>
              <a:ext cx="2629106" cy="3518700"/>
              <a:chOff x="5328592" y="2133928"/>
              <a:chExt cx="2629106" cy="3518700"/>
            </a:xfrm>
          </p:grpSpPr>
          <p:pic>
            <p:nvPicPr>
              <p:cNvPr id="13" name="그림 12"/>
              <p:cNvPicPr/>
              <p:nvPr/>
            </p:nvPicPr>
            <p:blipFill rotWithShape="1">
              <a:blip r:embed="rId3">
                <a:alphaModFix/>
                <a:lum/>
              </a:blip>
              <a:stretch>
                <a:fillRect/>
              </a:stretch>
            </p:blipFill>
            <p:spPr>
              <a:xfrm>
                <a:off x="5340002" y="2133928"/>
                <a:ext cx="2581275" cy="1771650"/>
              </a:xfrm>
              <a:prstGeom prst="rect">
                <a:avLst/>
              </a:prstGeom>
              <a:ln w="9525" cap="flat" cmpd="sng">
                <a:solidFill>
                  <a:schemeClr val="accent1"/>
                </a:solidFill>
                <a:prstDash val="solid"/>
                <a:round/>
              </a:ln>
            </p:spPr>
          </p:pic>
          <p:sp>
            <p:nvSpPr>
              <p:cNvPr id="14" name="직사각형 13"/>
              <p:cNvSpPr txBox="1"/>
              <p:nvPr/>
            </p:nvSpPr>
            <p:spPr>
              <a:xfrm>
                <a:off x="5328592" y="4005666"/>
                <a:ext cx="2629106" cy="643680"/>
              </a:xfrm>
              <a:prstGeom prst="rect">
                <a:avLst/>
              </a:prstGeom>
              <a:ln w="9525" cap="flat" cmpd="sng">
                <a:solidFill>
                  <a:srgbClr val="FF0000"/>
                </a:solidFill>
                <a:prstDash val="solid"/>
                <a:rou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200"/>
                  <a:t>webapp</a:t>
                </a:r>
                <a:r>
                  <a:rPr lang="ko-KR" altLang="en-US" sz="1200"/>
                  <a:t>폴더가 자동생성되는 </a:t>
                </a:r>
                <a:r>
                  <a:rPr lang="en-US" altLang="ko-KR" sz="1200"/>
                  <a:t>maven</a:t>
                </a:r>
                <a:r>
                  <a:rPr lang="ko-KR" altLang="en-US" sz="1200"/>
                  <a:t>과는 달리 </a:t>
                </a:r>
                <a:r>
                  <a:rPr lang="en-US" altLang="ko-KR" sz="1200"/>
                  <a:t>gradle</a:t>
                </a:r>
                <a:r>
                  <a:rPr lang="ko-KR" altLang="en-US" sz="1200"/>
                  <a:t>은 </a:t>
                </a:r>
                <a:r>
                  <a:rPr lang="en-US" altLang="ko-KR" sz="1200"/>
                  <a:t>webapp</a:t>
                </a:r>
                <a:r>
                  <a:rPr lang="ko-KR" altLang="en-US" sz="1200"/>
                  <a:t>이하 폴더를 만들어줘야 한다.</a:t>
                </a:r>
              </a:p>
            </p:txBody>
          </p:sp>
          <p:pic>
            <p:nvPicPr>
              <p:cNvPr id="15" name="그림 14"/>
              <p:cNvPicPr/>
              <p:nvPr/>
            </p:nvPicPr>
            <p:blipFill rotWithShape="1">
              <a:blip r:embed="rId4">
                <a:alphaModFix/>
                <a:lum/>
              </a:blip>
              <a:stretch>
                <a:fillRect/>
              </a:stretch>
            </p:blipFill>
            <p:spPr>
              <a:xfrm>
                <a:off x="5328592" y="4690603"/>
                <a:ext cx="1704975" cy="962025"/>
              </a:xfrm>
              <a:prstGeom prst="rect">
                <a:avLst/>
              </a:prstGeom>
              <a:ln w="9525" cap="flat" cmpd="sng">
                <a:solidFill>
                  <a:schemeClr val="accent1"/>
                </a:solidFill>
                <a:prstDash val="solid"/>
                <a:round/>
              </a:ln>
            </p:spPr>
          </p:pic>
        </p:grpSp>
        <p:sp>
          <p:nvSpPr>
            <p:cNvPr id="16" name="직사각형 15"/>
            <p:cNvSpPr/>
            <p:nvPr/>
          </p:nvSpPr>
          <p:spPr>
            <a:xfrm>
              <a:off x="5256584" y="1980220"/>
              <a:ext cx="2815128" cy="3819645"/>
            </a:xfrm>
            <a:prstGeom prst="rect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3">
              <a:schemeClr val="accent6"/>
            </a:effectRef>
            <a:fontRef idx="minor">
              <a:schemeClr val="dk1"/>
            </a:fontRef>
          </p:style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전용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8" y="1550504"/>
            <a:ext cx="7782338" cy="447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/>
              <a:t>5. </a:t>
            </a:r>
            <a:r>
              <a:rPr lang="en-US" altLang="ko-KR" sz="1200"/>
              <a:t>Browse...</a:t>
            </a:r>
            <a:r>
              <a:rPr lang="ko-KR" altLang="en-US" sz="1200"/>
              <a:t>를 클릭해 워크스페이스를 지정하고 </a:t>
            </a:r>
            <a:r>
              <a:rPr lang="en-US" altLang="ko-KR" sz="1200"/>
              <a:t>Use thist as the default and do not ask again </a:t>
            </a:r>
            <a:r>
              <a:rPr lang="ko-KR" altLang="en-US" sz="1200"/>
              <a:t>옵션 체크박스에 </a:t>
            </a:r>
          </a:p>
          <a:p>
            <a:pPr lvl="0"/>
            <a:r>
              <a:rPr lang="ko-KR" altLang="en-US" sz="1200"/>
              <a:t>    체크 한</a:t>
            </a:r>
            <a:r>
              <a:rPr lang="en-US" altLang="ko-KR" sz="1200"/>
              <a:t>  </a:t>
            </a:r>
            <a:r>
              <a:rPr lang="ko-KR" altLang="en-US" sz="1200"/>
              <a:t> 후 </a:t>
            </a:r>
            <a:r>
              <a:rPr lang="en-US" altLang="ko-KR" sz="1200"/>
              <a:t>Launch</a:t>
            </a:r>
            <a:r>
              <a:rPr lang="ko-KR" altLang="en-US" sz="1200"/>
              <a:t>를 클릭합니다</a:t>
            </a:r>
            <a:r>
              <a:rPr lang="en-US" altLang="ko-KR" sz="1200"/>
              <a:t>.</a:t>
            </a:r>
            <a:endParaRPr lang="ko-KR" altLang="ko-KR" sz="1200"/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568795" y="2092325"/>
            <a:ext cx="5032375" cy="2022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176669" y="2705999"/>
            <a:ext cx="1570383" cy="2683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89444" y="3769486"/>
            <a:ext cx="745434" cy="2683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5983" y="1520687"/>
            <a:ext cx="7772399" cy="44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ko-KR" sz="1200">
                <a:latin typeface="+mj-ea"/>
                <a:ea typeface="+mj-ea"/>
              </a:rPr>
              <a:t>프로젝트 이름 위에서 마우스 오른쪽 버튼을 눌러</a:t>
            </a:r>
            <a:r>
              <a:rPr lang="ko-KR" altLang="ko-KR" sz="1200" b="1">
                <a:latin typeface="+mj-ea"/>
                <a:ea typeface="+mj-ea"/>
              </a:rPr>
              <a:t> </a:t>
            </a:r>
            <a:r>
              <a:rPr lang="en-US" altLang="ko-KR" sz="1200" b="1">
                <a:latin typeface="+mj-ea"/>
                <a:ea typeface="+mj-ea"/>
              </a:rPr>
              <a:t>Run As &gt; Spring Boot App</a:t>
            </a:r>
            <a:r>
              <a:rPr lang="ko-KR" altLang="ko-KR" sz="1200">
                <a:latin typeface="+mj-ea"/>
                <a:ea typeface="+mj-ea"/>
              </a:rPr>
              <a:t>을 클릭해서 실행합니다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ko-KR" sz="1200">
                <a:latin typeface="+mj-ea"/>
                <a:ea typeface="+mj-ea"/>
              </a:rPr>
              <a:t>그리고 브라우저에서</a:t>
            </a:r>
            <a:r>
              <a:rPr lang="en-US" altLang="ko-KR" sz="1200">
                <a:latin typeface="+mj-ea"/>
                <a:ea typeface="+mj-ea"/>
              </a:rPr>
              <a:t> http://localhost:8090/hello.do</a:t>
            </a:r>
            <a:r>
              <a:rPr lang="ko-KR" altLang="ko-KR" sz="1200">
                <a:latin typeface="+mj-ea"/>
                <a:ea typeface="+mj-ea"/>
              </a:rPr>
              <a:t>로 요청합니다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ko-KR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64096" y="2071804"/>
            <a:ext cx="2828925" cy="3886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44216" y="6433810"/>
            <a:ext cx="7623313" cy="26161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안드로이드 애플리케이션 개발 도구인 안드로이드 스튜디오는 그레이들을 이용해서 빌드를 수행합니다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4216" y="6152322"/>
            <a:ext cx="1232454" cy="294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v"/>
              <a:defRPr/>
            </a:pPr>
            <a:r>
              <a:rPr lang="en-US" altLang="ko-KR" sz="1400" b="1"/>
              <a:t>Tip</a:t>
            </a:r>
            <a:endParaRPr lang="ko-KR" altLang="en-US" sz="1400" b="1"/>
          </a:p>
        </p:txBody>
      </p:sp>
      <p:pic>
        <p:nvPicPr>
          <p:cNvPr id="14" name="그림 13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207372" y="2780276"/>
            <a:ext cx="1969401" cy="302125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15" name="그림 14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6163923" y="4597242"/>
            <a:ext cx="2198380" cy="1185527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sp>
        <p:nvSpPr>
          <p:cNvPr id="16" name="직사각형 15"/>
          <p:cNvSpPr txBox="1"/>
          <p:nvPr/>
        </p:nvSpPr>
        <p:spPr>
          <a:xfrm>
            <a:off x="6289600" y="2790325"/>
            <a:ext cx="2095843" cy="44627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html</a:t>
            </a:r>
            <a:r>
              <a:rPr lang="ko-KR" altLang="en-US" sz="1200"/>
              <a:t>이나 </a:t>
            </a:r>
            <a:r>
              <a:rPr lang="en-US" altLang="ko-KR" sz="1200"/>
              <a:t>jsp </a:t>
            </a:r>
            <a:r>
              <a:rPr lang="ko-KR" altLang="en-US" sz="1200"/>
              <a:t>파일에서 한글깨짐이 있으면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그레이들 이용해 스프링 부트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 txBox="1"/>
          <p:nvPr/>
        </p:nvSpPr>
        <p:spPr>
          <a:xfrm>
            <a:off x="1192438" y="1464548"/>
            <a:ext cx="5957327" cy="448072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r>
              <a:rPr lang="en-US" altLang="ko-KR" sz="1200"/>
              <a:t>java </a:t>
            </a:r>
            <a:r>
              <a:rPr lang="ko-KR" altLang="en-US" sz="1200"/>
              <a:t>파일에서 한글깨짐이 있으면</a:t>
            </a:r>
          </a:p>
          <a:p>
            <a:r>
              <a:rPr lang="en-US" altLang="ko-KR" sz="1200"/>
              <a:t>Window - Preferences - General - Workspace - Text file encoding - Other: UTF-8</a:t>
            </a:r>
          </a:p>
        </p:txBody>
      </p:sp>
      <p:pic>
        <p:nvPicPr>
          <p:cNvPr id="17" name="그림 1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052228" y="2052228"/>
            <a:ext cx="4636826" cy="3794554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  <a:defRPr/>
            </a:pPr>
            <a:r>
              <a:rPr lang="en-US" altLang="ko-KR" b="1"/>
              <a:t>32.7.1 </a:t>
            </a:r>
            <a:r>
              <a:rPr lang="ko-KR" altLang="en-US" b="1"/>
              <a:t>마이바티스 적용해 회원 기능 구현하기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4339" y="1938130"/>
            <a:ext cx="6987209" cy="317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/>
              <a:t>1. </a:t>
            </a:r>
            <a:r>
              <a:rPr lang="ko-KR" altLang="en-US" sz="1200"/>
              <a:t>새 프로젝트</a:t>
            </a:r>
            <a:r>
              <a:rPr lang="ko-KR" altLang="en-US" sz="1500" b="1">
                <a:solidFill>
                  <a:srgbClr val="0000FF"/>
                </a:solidFill>
              </a:rPr>
              <a:t> </a:t>
            </a:r>
            <a:r>
              <a:rPr lang="en-US" altLang="ko-KR" sz="1500" b="1">
                <a:solidFill>
                  <a:srgbClr val="0000FF"/>
                </a:solidFill>
              </a:rPr>
              <a:t>myboot03</a:t>
            </a:r>
            <a:r>
              <a:rPr lang="ko-KR" altLang="en-US" sz="1200"/>
              <a:t>을 생성할 때 </a:t>
            </a:r>
            <a:r>
              <a:rPr lang="en-US" altLang="ko-KR" sz="1200"/>
              <a:t>MyBatis </a:t>
            </a:r>
            <a:r>
              <a:rPr lang="ko-KR" altLang="en-US" sz="1200"/>
              <a:t>항목의 체크박스에 체크합니다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4905479" y="2385495"/>
            <a:ext cx="3468756" cy="4323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5084314" y="5625600"/>
            <a:ext cx="457200" cy="14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1623" y="2380694"/>
            <a:ext cx="4472940" cy="2354580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451113"/>
            <a:ext cx="7782338" cy="451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latin typeface="+mj-ea"/>
                <a:ea typeface="+mj-ea"/>
              </a:rPr>
              <a:t>2. </a:t>
            </a:r>
            <a:r>
              <a:rPr lang="ko-KR" altLang="ko-KR" sz="1200">
                <a:latin typeface="+mj-ea"/>
                <a:ea typeface="+mj-ea"/>
              </a:rPr>
              <a:t>프로젝트 루트 디렉터리에</a:t>
            </a:r>
            <a:r>
              <a:rPr lang="en-US" altLang="ko-KR" sz="1200">
                <a:latin typeface="+mj-ea"/>
                <a:ea typeface="+mj-ea"/>
              </a:rPr>
              <a:t> libs </a:t>
            </a:r>
            <a:r>
              <a:rPr lang="ko-KR" altLang="ko-KR" sz="1200">
                <a:latin typeface="+mj-ea"/>
                <a:ea typeface="+mj-ea"/>
              </a:rPr>
              <a:t>폴더를 생성하고 마이바티스에서 연동할 오라클 데이터베이스 드라이버인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ko-KR" sz="1200">
                <a:latin typeface="+mj-ea"/>
                <a:ea typeface="+mj-ea"/>
              </a:rPr>
              <a:t> </a:t>
            </a:r>
            <a:r>
              <a:rPr lang="en-US" altLang="ko-KR" sz="1200" b="1">
                <a:latin typeface="+mj-ea"/>
                <a:ea typeface="+mj-ea"/>
              </a:rPr>
              <a:t>ojdbc6.jar</a:t>
            </a:r>
            <a:r>
              <a:rPr lang="ko-KR" altLang="ko-KR" sz="1200">
                <a:latin typeface="+mj-ea"/>
                <a:ea typeface="+mj-ea"/>
              </a:rPr>
              <a:t>를 복사해서 붙여 넣습니다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endParaRPr lang="ko-KR" altLang="ko-KR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510983" y="2079057"/>
            <a:ext cx="1966595" cy="27793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773017" y="3916017"/>
            <a:ext cx="795131" cy="2186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8" y="1451113"/>
            <a:ext cx="7991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build.gradle</a:t>
            </a:r>
            <a:r>
              <a:rPr lang="ko-KR" altLang="en-US" sz="1200">
                <a:latin typeface="+mj-ea"/>
                <a:ea typeface="+mj-ea"/>
              </a:rPr>
              <a:t>에서는 로컬에 위치하는 오라클 드라이버를 로컬 리포지토리에 추가하는 설정을 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그리고 반드시 프로젝트 이름 위에서 마우스 오른쪽 버튼을 클릭한 후 </a:t>
            </a:r>
            <a:r>
              <a:rPr lang="en-US" altLang="ko-KR" sz="1200">
                <a:latin typeface="+mj-ea"/>
                <a:ea typeface="+mj-ea"/>
              </a:rPr>
              <a:t>Gradle &gt;Refresh Gradle Project</a:t>
            </a:r>
            <a:r>
              <a:rPr lang="ko-KR" altLang="en-US" sz="1200">
                <a:latin typeface="+mj-ea"/>
                <a:ea typeface="+mj-ea"/>
              </a:rPr>
              <a:t>를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88347" y="2097444"/>
            <a:ext cx="6260409" cy="3540370"/>
          </a:xfrm>
          <a:prstGeom prst="rect">
            <a:avLst/>
          </a:prstGeom>
          <a:noFill/>
          <a:ln>
            <a:noFill/>
          </a:ln>
        </p:spPr>
      </p:pic>
      <p:sp>
        <p:nvSpPr>
          <p:cNvPr id="10243" name="TextBox 10242"/>
          <p:cNvSpPr txBox="1"/>
          <p:nvPr/>
        </p:nvSpPr>
        <p:spPr>
          <a:xfrm>
            <a:off x="3177974" y="5423217"/>
            <a:ext cx="5966026" cy="1015663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>
                <a:latin typeface="한컴산뜻돋움"/>
                <a:ea typeface="한컴산뜻돋움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  implementation('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org.apache.tomcat.embed:tomcat-embed-jasper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')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   implementation('javax.servlet:jstl:1.2’)</a:t>
            </a:r>
          </a:p>
          <a:p>
            <a:pPr>
              <a:defRPr/>
            </a:pPr>
            <a:endParaRPr lang="en-US" altLang="ko-KR" sz="1200" b="1" dirty="0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   implementation 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fileTree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(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dir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: 'libs', include: ['*.jar'])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   implementation files('libs/ojdbc6.jar')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8618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application.properties</a:t>
            </a:r>
            <a:r>
              <a:rPr lang="ko-KR" altLang="en-US" sz="1200">
                <a:latin typeface="+mj-ea"/>
                <a:ea typeface="+mj-ea"/>
              </a:rPr>
              <a:t>에서는 데이터베이스 연결 정보와 마이바티스 설정 파일 위치를 지정합니다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그리고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마이바티스 매퍼 파일에서 사용할 </a:t>
            </a:r>
            <a:r>
              <a:rPr lang="en-US" altLang="ko-KR" sz="1200">
                <a:latin typeface="+mj-ea"/>
                <a:ea typeface="+mj-ea"/>
              </a:rPr>
              <a:t>alias </a:t>
            </a:r>
            <a:r>
              <a:rPr lang="ko-KR" altLang="en-US" sz="1200">
                <a:latin typeface="+mj-ea"/>
                <a:ea typeface="+mj-ea"/>
              </a:rPr>
              <a:t>클래스의 패키지 이름을 지정합니다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그러면 해당 패키지에 있는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클래스는 자동으로 </a:t>
            </a:r>
            <a:r>
              <a:rPr lang="en-US" altLang="ko-KR" sz="1200">
                <a:latin typeface="+mj-ea"/>
                <a:ea typeface="+mj-ea"/>
              </a:rPr>
              <a:t>alias</a:t>
            </a:r>
            <a:r>
              <a:rPr lang="ko-KR" altLang="en-US" sz="1200">
                <a:latin typeface="+mj-ea"/>
                <a:ea typeface="+mj-ea"/>
              </a:rPr>
              <a:t>로 변환됩니다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69095" y="2179419"/>
            <a:ext cx="5834684" cy="412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7" name="그림 11266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522011" y="2558257"/>
            <a:ext cx="5621989" cy="1319835"/>
          </a:xfrm>
          <a:prstGeom prst="rect">
            <a:avLst/>
          </a:prstGeom>
          <a:ln w="12700" cap="flat" cmpd="sng">
            <a:solidFill>
              <a:srgbClr val="FF0000"/>
            </a:solidFill>
            <a:prstDash val="sysDot"/>
            <a:round/>
          </a:ln>
        </p:spPr>
      </p:pic>
      <p:cxnSp>
        <p:nvCxnSpPr>
          <p:cNvPr id="11268" name="직선 연결선 11267"/>
          <p:cNvCxnSpPr/>
          <p:nvPr/>
        </p:nvCxnSpPr>
        <p:spPr>
          <a:xfrm>
            <a:off x="5805944" y="2889537"/>
            <a:ext cx="31251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9" name="자유형 11268"/>
          <p:cNvSpPr/>
          <p:nvPr/>
        </p:nvSpPr>
        <p:spPr>
          <a:xfrm>
            <a:off x="6651936" y="2943897"/>
            <a:ext cx="1362161" cy="3132364"/>
          </a:xfrm>
          <a:custGeom>
            <a:avLst/>
            <a:gdLst>
              <a:gd name="connsiteX0" fmla="*/ 1088633 w 1362161"/>
              <a:gd name="connsiteY0" fmla="*/ -4755 h 3132364"/>
              <a:gd name="connsiteX1" fmla="*/ 1311859 w 1362161"/>
              <a:gd name="connsiteY1" fmla="*/ 2264709 h 3132364"/>
              <a:gd name="connsiteX2" fmla="*/ -2694 w 1362161"/>
              <a:gd name="connsiteY2" fmla="*/ 3132810 h 3132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2161" h="3132364">
                <a:moveTo>
                  <a:pt x="1088633" y="-4755"/>
                </a:moveTo>
                <a:cubicBezTo>
                  <a:pt x="1125838" y="373488"/>
                  <a:pt x="1493747" y="1741781"/>
                  <a:pt x="1311859" y="2264709"/>
                </a:cubicBezTo>
                <a:cubicBezTo>
                  <a:pt x="1129971" y="2787636"/>
                  <a:pt x="216397" y="2988127"/>
                  <a:pt x="-2694" y="3132810"/>
                </a:cubicBezTo>
              </a:path>
            </a:pathLst>
          </a:cu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712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ko-KR" altLang="en-US" sz="1200" dirty="0">
                <a:latin typeface="+mj-ea"/>
                <a:ea typeface="+mj-ea"/>
              </a:rPr>
              <a:t>다음으로 </a:t>
            </a:r>
            <a:r>
              <a:rPr lang="ko-KR" altLang="en-US" sz="1200" dirty="0" err="1">
                <a:latin typeface="+mj-ea"/>
                <a:ea typeface="+mj-ea"/>
              </a:rPr>
              <a:t>마이바티스</a:t>
            </a:r>
            <a:r>
              <a:rPr lang="ko-KR" altLang="en-US" sz="1200" dirty="0">
                <a:latin typeface="+mj-ea"/>
                <a:ea typeface="+mj-ea"/>
              </a:rPr>
              <a:t> 설정 파일을 구현하기 위해 </a:t>
            </a:r>
            <a:r>
              <a:rPr lang="en-US" altLang="ko-KR" sz="1200" dirty="0" err="1">
                <a:latin typeface="+mj-ea"/>
                <a:ea typeface="+mj-ea"/>
              </a:rPr>
              <a:t>src</a:t>
            </a:r>
            <a:r>
              <a:rPr lang="en-US" altLang="ko-KR" sz="1200" dirty="0">
                <a:latin typeface="+mj-ea"/>
                <a:ea typeface="+mj-ea"/>
              </a:rPr>
              <a:t>/main/resources </a:t>
            </a:r>
            <a:r>
              <a:rPr lang="ko-KR" altLang="en-US" sz="1200" dirty="0">
                <a:latin typeface="+mj-ea"/>
                <a:ea typeface="+mj-ea"/>
              </a:rPr>
              <a:t>폴더에 </a:t>
            </a:r>
            <a:r>
              <a:rPr lang="en-US" altLang="ko-KR" sz="1200" dirty="0" err="1">
                <a:latin typeface="+mj-ea"/>
                <a:ea typeface="+mj-ea"/>
              </a:rPr>
              <a:t>mybatis.mappers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패키지를 만든 후 </a:t>
            </a:r>
            <a:r>
              <a:rPr lang="en-US" altLang="ko-KR" sz="1200" dirty="0">
                <a:latin typeface="+mj-ea"/>
                <a:ea typeface="+mj-ea"/>
              </a:rPr>
              <a:t>member.xml </a:t>
            </a:r>
            <a:r>
              <a:rPr lang="ko-KR" altLang="en-US" sz="1200" dirty="0">
                <a:latin typeface="+mj-ea"/>
                <a:ea typeface="+mj-ea"/>
              </a:rPr>
              <a:t>파일을 생성합니다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35180" y="2060574"/>
            <a:ext cx="1647825" cy="1209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86409" y="3717235"/>
            <a:ext cx="7981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마이바티스 설정 파일인 </a:t>
            </a:r>
            <a:r>
              <a:rPr lang="en-US" altLang="ko-KR" sz="1200">
                <a:latin typeface="+mj-ea"/>
                <a:ea typeface="+mj-ea"/>
              </a:rPr>
              <a:t>mybatis-config.xml</a:t>
            </a:r>
            <a:r>
              <a:rPr lang="ko-KR" altLang="en-US" sz="1200">
                <a:latin typeface="+mj-ea"/>
                <a:ea typeface="+mj-ea"/>
              </a:rPr>
              <a:t>을 </a:t>
            </a:r>
            <a:r>
              <a:rPr lang="en-US" altLang="ko-KR" sz="1200">
                <a:latin typeface="+mj-ea"/>
                <a:ea typeface="+mj-ea"/>
              </a:rPr>
              <a:t>src/main/resources </a:t>
            </a:r>
            <a:r>
              <a:rPr lang="ko-KR" altLang="en-US" sz="1200">
                <a:latin typeface="+mj-ea"/>
                <a:ea typeface="+mj-ea"/>
              </a:rPr>
              <a:t>폴더에 추가한 후 다음과 같이 매퍼 파일의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위치를 지정합니다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1118773" y="4178900"/>
            <a:ext cx="6399558" cy="24568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91" name="TextBox 12290"/>
          <p:cNvSpPr txBox="1"/>
          <p:nvPr/>
        </p:nvSpPr>
        <p:spPr>
          <a:xfrm>
            <a:off x="4425155" y="1923374"/>
            <a:ext cx="4411267" cy="1614766"/>
          </a:xfrm>
          <a:prstGeom prst="rect">
            <a:avLst/>
          </a:prstGeom>
          <a:ln>
            <a:solidFill>
              <a:srgbClr val="00000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&lt;?xml version="1.0" encoding="UTF-8" ?&gt;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&lt;!DOCTYPE configuration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PUBLIC "-//mybatis.org//DTD Config 3.0//EN"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"http://mybatis.org/dtd/mybatis-3-config.dtd"&gt;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&lt;configuration&gt;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&lt;mappers&gt;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&lt;mapper resource="mybatis/mappers/member.xml"/&gt;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&lt;!-- &lt;mapper resource="mybatis/mappers/board.xml"/&gt; --&gt;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&lt;/mappers&gt;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&lt;/configuration&gt;</a:t>
            </a:r>
          </a:p>
        </p:txBody>
      </p:sp>
      <p:sp>
        <p:nvSpPr>
          <p:cNvPr id="12292" name="TextBox 12291"/>
          <p:cNvSpPr txBox="1"/>
          <p:nvPr/>
        </p:nvSpPr>
        <p:spPr>
          <a:xfrm>
            <a:off x="6849069" y="3196153"/>
            <a:ext cx="1795859" cy="270947"/>
          </a:xfrm>
          <a:prstGeom prst="rect">
            <a:avLst/>
          </a:prstGeom>
          <a:ln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게시판 추가할 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8" y="1382187"/>
            <a:ext cx="7464287" cy="263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회원 관련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설정하는 매퍼 파일은 27장에서 실습한 </a:t>
            </a:r>
            <a:r>
              <a:rPr lang="en-US" altLang="ko-KR" sz="1200">
                <a:latin typeface="+mj-ea"/>
                <a:ea typeface="+mj-ea"/>
              </a:rPr>
              <a:t>member.xml</a:t>
            </a:r>
            <a:r>
              <a:rPr lang="ko-KR" altLang="en-US" sz="1200">
                <a:latin typeface="+mj-ea"/>
                <a:ea typeface="+mj-ea"/>
              </a:rPr>
              <a:t>을 수정하여 사용합니다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176431" y="1667746"/>
            <a:ext cx="6340751" cy="5148605"/>
            <a:chOff x="246614" y="1662113"/>
            <a:chExt cx="8449711" cy="7172325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47675" y="1662113"/>
              <a:ext cx="8248650" cy="3533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246614" y="5195888"/>
              <a:ext cx="8143875" cy="3638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16" name="그림 13315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689782" y="2935489"/>
            <a:ext cx="3454217" cy="1321860"/>
          </a:xfrm>
          <a:prstGeom prst="rect">
            <a:avLst/>
          </a:prstGeom>
          <a:ln w="12700" cap="flat" cmpd="sng">
            <a:solidFill>
              <a:srgbClr val="FF0000"/>
            </a:solidFill>
            <a:prstDash val="sysDot"/>
            <a:round/>
          </a:ln>
        </p:spPr>
      </p:pic>
      <p:sp>
        <p:nvSpPr>
          <p:cNvPr id="13317" name="직사각형 13316"/>
          <p:cNvSpPr/>
          <p:nvPr/>
        </p:nvSpPr>
        <p:spPr>
          <a:xfrm>
            <a:off x="6785658" y="2889537"/>
            <a:ext cx="1004517" cy="248028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318" name="자유형 13317"/>
          <p:cNvSpPr/>
          <p:nvPr/>
        </p:nvSpPr>
        <p:spPr>
          <a:xfrm>
            <a:off x="5401202" y="1953219"/>
            <a:ext cx="2693278" cy="885014"/>
          </a:xfrm>
          <a:custGeom>
            <a:avLst/>
            <a:gdLst>
              <a:gd name="connsiteX0" fmla="*/ -4506 w 2693278"/>
              <a:gd name="connsiteY0" fmla="*/ 241836 h 885014"/>
              <a:gd name="connsiteX1" fmla="*/ 1099223 w 2693278"/>
              <a:gd name="connsiteY1" fmla="*/ 93019 h 885014"/>
              <a:gd name="connsiteX2" fmla="*/ 2661805 w 2693278"/>
              <a:gd name="connsiteY2" fmla="*/ 55814 h 885014"/>
              <a:gd name="connsiteX3" fmla="*/ 2140945 w 2693278"/>
              <a:gd name="connsiteY3" fmla="*/ 886711 h 885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3278" h="885014">
                <a:moveTo>
                  <a:pt x="-4506" y="241836"/>
                </a:moveTo>
                <a:cubicBezTo>
                  <a:pt x="179449" y="217033"/>
                  <a:pt x="654837" y="124022"/>
                  <a:pt x="1099223" y="93019"/>
                </a:cubicBezTo>
                <a:cubicBezTo>
                  <a:pt x="1543607" y="62015"/>
                  <a:pt x="2488184" y="-76467"/>
                  <a:pt x="2661805" y="55814"/>
                </a:cubicBezTo>
                <a:cubicBezTo>
                  <a:pt x="2835425" y="188096"/>
                  <a:pt x="2227755" y="748228"/>
                  <a:pt x="2140945" y="886711"/>
                </a:cubicBezTo>
              </a:path>
            </a:pathLst>
          </a:cu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12292" name="TextBox 12291"/>
          <p:cNvSpPr txBox="1"/>
          <p:nvPr/>
        </p:nvSpPr>
        <p:spPr>
          <a:xfrm>
            <a:off x="0" y="1357827"/>
            <a:ext cx="9144000" cy="4837471"/>
          </a:xfrm>
          <a:prstGeom prst="rect">
            <a:avLst/>
          </a:prstGeom>
          <a:solidFill>
            <a:schemeClr val="lt1"/>
          </a:solidFill>
          <a:ln>
            <a:solidFill>
              <a:srgbClr val="00000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&lt;?xml version="1.0" encoding="UTF-8" ?&gt;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&lt;!DOCTYPE mapper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PUBLIC "-//mybatis.org//DTD Mapper 3.0//EN"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"http://mybatis.org/dtd/mybatis-3-mapper.dtd"&gt;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&lt;mapper namespace="com.myboot03.member.dao.MemberDAO"&gt;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&lt;resultMap id="memResult" type="memberVO"&gt;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&lt;result property="id" column="id"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&lt;result property="pwd" column="pwd"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&lt;result property="name" column="name"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&lt;result property="email" column="email"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&lt;result property="joinDate" column="joinDate"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&lt;/resultMap&gt;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&lt;select id="selectAllMemberList" resultMap="memResult" 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&lt;![CDATA[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select * from t_member order by joinDate desc		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]]&gt;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&lt;/select&gt;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&lt;insert id="insertMember"  parameterType="memberVO"&gt;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&lt;![CDATA[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insert into t_member(id,pwd, name, email)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values(#{id}, #{pwd}, #{name}, #{email})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]]&gt;  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&lt;/insert&gt;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156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자바 클래스들은 30장에서 실습한 파일을 사용합니다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27629" y="1890019"/>
            <a:ext cx="2118360" cy="43668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/>
          <p:cNvSpPr txBox="1"/>
          <p:nvPr/>
        </p:nvSpPr>
        <p:spPr>
          <a:xfrm>
            <a:off x="5540375" y="2320063"/>
            <a:ext cx="2804583" cy="640307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dao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에 인터페이스를 구현하지 않는다.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sqlsession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을 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자동주입할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필요가 없다.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@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mapper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로 처리하기 때문이다.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129A0D6-55CC-9E79-E178-18537C993E2E}"/>
              </a:ext>
            </a:extLst>
          </p:cNvPr>
          <p:cNvCxnSpPr>
            <a:stCxn id="13" idx="1"/>
          </p:cNvCxnSpPr>
          <p:nvPr/>
        </p:nvCxnSpPr>
        <p:spPr>
          <a:xfrm flipH="1">
            <a:off x="4572000" y="2640217"/>
            <a:ext cx="968375" cy="12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전용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70991"/>
            <a:ext cx="73847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ko-KR" sz="1200"/>
              <a:t>6. 정상적으로 실행되는 것을 확인합니다.</a:t>
            </a: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06996" y="1837372"/>
            <a:ext cx="5943600" cy="31832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8320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아직 인터셉터를 적용하기 전이므로 컨트롤러 클래스 </a:t>
            </a:r>
            <a:r>
              <a:rPr lang="en-US" altLang="ko-KR" sz="1200">
                <a:latin typeface="+mj-ea"/>
                <a:ea typeface="+mj-ea"/>
              </a:rPr>
              <a:t>ModelAndView</a:t>
            </a:r>
            <a:r>
              <a:rPr lang="ko-KR" altLang="en-US" sz="1200">
                <a:latin typeface="+mj-ea"/>
                <a:ea typeface="+mj-ea"/>
              </a:rPr>
              <a:t>에 뷰이름을 직접 지정합니다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58323" y="1797686"/>
            <a:ext cx="6320458" cy="4915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12292" name="TextBox 12291"/>
          <p:cNvSpPr txBox="1"/>
          <p:nvPr/>
        </p:nvSpPr>
        <p:spPr>
          <a:xfrm>
            <a:off x="0" y="0"/>
            <a:ext cx="9144000" cy="6846570"/>
          </a:xfrm>
          <a:prstGeom prst="rect">
            <a:avLst/>
          </a:prstGeom>
          <a:solidFill>
            <a:schemeClr val="lt1"/>
          </a:solidFill>
          <a:ln>
            <a:solidFill>
              <a:srgbClr val="00000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@Controller("memberController")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public class MemberControllerImpl  implements MemberController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@Autowired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MemberService memberService;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@Autowired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MemberVO memberVO 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@Override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@RequestMapping(value= "/member/listMembers.do", method = RequestMethod.GET)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ModelAndView listMembers(HttpServletRequest request, HttpServletResponse response) throws Exception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//	String viewName = (String)request.getAttribute("viewName");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List membersList = memberService.listMembers();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ModelAndView mav = new ModelAndView("/member/listMembers");//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인터셉터 적용 이전이기에 뷰이름 직접 지정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//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ModelAndView mav = new ModelAndView(viewName);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mav.addObject("membersList", membersList);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mav;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@Override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@RequestMapping(value="/member/addMember.do" ,method = RequestMethod.POST)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ModelAndView addMember(@ModelAttribute("member") MemberVO member,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                  HttpServletRequest request, HttpServletResponse response) throws Exception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int result = 0;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result = memberService.addMember(member);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ModelAndView mav = new ModelAndView("redirect:/member/listMembers.do");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mav;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@Override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@RequestMapping(value="/member/removeMember.do" ,method = RequestMethod.GET)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ModelAndView removeMember(@RequestParam("id") String id,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           HttpServletRequest request, HttpServletResponse response) throws Exception{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memberService.removeMember(id);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ModelAndView mav = new ModelAndView("redirect:/member/listMembers.do");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mav;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</p:txBody>
      </p:sp>
      <p:grpSp>
        <p:nvGrpSpPr>
          <p:cNvPr id="12296" name="그룹 12295"/>
          <p:cNvGrpSpPr/>
          <p:nvPr/>
        </p:nvGrpSpPr>
        <p:grpSpPr>
          <a:xfrm>
            <a:off x="0" y="1950640"/>
            <a:ext cx="8238134" cy="895430"/>
            <a:chOff x="29765" y="3429000"/>
            <a:chExt cx="8238134" cy="895430"/>
          </a:xfrm>
        </p:grpSpPr>
        <p:sp>
          <p:nvSpPr>
            <p:cNvPr id="12293" name="TextBox 12292"/>
            <p:cNvSpPr txBox="1"/>
            <p:nvPr/>
          </p:nvSpPr>
          <p:spPr>
            <a:xfrm>
              <a:off x="5033367" y="4029273"/>
              <a:ext cx="3234532" cy="29515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400" b="1" i="0" u="none" strike="noStrike" kern="1200" cap="none" spc="0" normalizeH="0" baseline="0">
                  <a:solidFill>
                    <a:srgbClr val="FF0000"/>
                  </a:solidFill>
                  <a:latin typeface="한컴산뜻돋움"/>
                  <a:ea typeface="한컴산뜻돋움"/>
                </a:rPr>
                <a:t>인터셉터 적용 후엔 이 코드로 전환하기</a:t>
              </a:r>
            </a:p>
          </p:txBody>
        </p:sp>
        <p:sp>
          <p:nvSpPr>
            <p:cNvPr id="12294" name="왼쪽 대괄호 12293"/>
            <p:cNvSpPr/>
            <p:nvPr/>
          </p:nvSpPr>
          <p:spPr>
            <a:xfrm>
              <a:off x="449460" y="3429000"/>
              <a:ext cx="128984" cy="639961"/>
            </a:xfrm>
            <a:prstGeom prst="leftBracket">
              <a:avLst>
                <a:gd name="adj" fmla="val 8333"/>
              </a:avLst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295" name="자유형: 도형 12294"/>
            <p:cNvSpPr/>
            <p:nvPr/>
          </p:nvSpPr>
          <p:spPr>
            <a:xfrm>
              <a:off x="29765" y="3790143"/>
              <a:ext cx="5007934" cy="443321"/>
            </a:xfrm>
            <a:custGeom>
              <a:avLst/>
              <a:gdLst>
                <a:gd name="connsiteX0" fmla="*/ 317896 w 4092543"/>
                <a:gd name="connsiteY0" fmla="*/ 76807 h 1713321"/>
                <a:gd name="connsiteX1" fmla="*/ 50006 w 4092543"/>
                <a:gd name="connsiteY1" fmla="*/ 96651 h 1713321"/>
                <a:gd name="connsiteX2" fmla="*/ 50006 w 4092543"/>
                <a:gd name="connsiteY2" fmla="*/ 1326964 h 1713321"/>
                <a:gd name="connsiteX3" fmla="*/ 575865 w 4092543"/>
                <a:gd name="connsiteY3" fmla="*/ 1545245 h 1713321"/>
                <a:gd name="connsiteX4" fmla="*/ 3721100 w 4092543"/>
                <a:gd name="connsiteY4" fmla="*/ 1703995 h 1713321"/>
                <a:gd name="connsiteX5" fmla="*/ 4068365 w 4092543"/>
                <a:gd name="connsiteY5" fmla="*/ 1694073 h 171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2543" h="1713321">
                  <a:moveTo>
                    <a:pt x="317896" y="76807"/>
                  </a:moveTo>
                  <a:cubicBezTo>
                    <a:pt x="273248" y="80114"/>
                    <a:pt x="94654" y="-111708"/>
                    <a:pt x="50006" y="96651"/>
                  </a:cubicBezTo>
                  <a:cubicBezTo>
                    <a:pt x="5357" y="305010"/>
                    <a:pt x="-37637" y="1085531"/>
                    <a:pt x="50006" y="1326964"/>
                  </a:cubicBezTo>
                  <a:cubicBezTo>
                    <a:pt x="137649" y="1568395"/>
                    <a:pt x="-35983" y="1482406"/>
                    <a:pt x="575865" y="1545245"/>
                  </a:cubicBezTo>
                  <a:cubicBezTo>
                    <a:pt x="1187714" y="1608083"/>
                    <a:pt x="3139016" y="1679190"/>
                    <a:pt x="3721100" y="1703995"/>
                  </a:cubicBezTo>
                  <a:cubicBezTo>
                    <a:pt x="4303183" y="1728800"/>
                    <a:pt x="4010488" y="1695726"/>
                    <a:pt x="4068365" y="1694073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12292" name="TextBox 12291"/>
          <p:cNvSpPr txBox="1"/>
          <p:nvPr/>
        </p:nvSpPr>
        <p:spPr>
          <a:xfrm>
            <a:off x="0" y="0"/>
            <a:ext cx="9144000" cy="6846570"/>
          </a:xfrm>
          <a:prstGeom prst="rect">
            <a:avLst/>
          </a:prstGeom>
          <a:solidFill>
            <a:schemeClr val="lt1"/>
          </a:solidFill>
          <a:ln>
            <a:solidFill>
              <a:srgbClr val="00000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@Override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@RequestMapping(value = "/member/login.do", method =  RequestMethod.POST)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ModelAndView login(@ModelAttribute("member") MemberVO member,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                  RedirectAttributes  rAttr,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                  HttpServletRequest request, HttpServletResponse response) throws Exception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ModelAndView mav = new ModelAndView();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memberVO = memberService.login(member);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if(memberVO != null)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HttpSession session = request.getSession();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session.setAttribute("member", memberVO);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session.setAttribute("isLogOn", true);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action = (String)session.getAttribute("action");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session.removeAttribute("action");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if(action!= null)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mav.setViewName("redirect:"+action);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}else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mav.setViewName("redirect:/member/listMembers.do");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		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}else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rAttr.addAttribute("result","loginFailed");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mav.setViewName("redirect:/member/loginForm.do");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		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mav;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@Override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@RequestMapping(value = "/member/logout.do", method =  RequestMethod.GET)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ModelAndView logout(HttpServletRequest request, HttpServletResponse response) throws Exception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HttpSession session = request.getSession();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session.removeAttribute("member");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session.setAttribute("isLogOn",false);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ModelAndView mav = new ModelAndView();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mav.setViewName("redirect:/member/listMembers.do");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mav;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	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12292" name="TextBox 12291"/>
          <p:cNvSpPr txBox="1"/>
          <p:nvPr/>
        </p:nvSpPr>
        <p:spPr>
          <a:xfrm>
            <a:off x="0" y="0"/>
            <a:ext cx="9144000" cy="4293870"/>
          </a:xfrm>
          <a:prstGeom prst="rect">
            <a:avLst/>
          </a:prstGeom>
          <a:solidFill>
            <a:schemeClr val="lt1"/>
          </a:solidFill>
          <a:ln>
            <a:solidFill>
              <a:srgbClr val="00000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@RequestMapping(value = "/member/*Form.do", method =  RequestMethod.GET)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ModelAndView form(@RequestParam(value= "result", required=false) String result,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                  @RequestParam(value= "action", required=false) String action,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                  HttpServletRequest request,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                  HttpServletResponse response) throws Exception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String viewName = (String)request.getAttribute("viewName");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HttpSession session = request.getSession();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session.setAttribute("action", action);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ModelAndView mav = new ModelAndView();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mav.addObject("result",result);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mav.setViewName(viewName);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mav;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@RequestMapping(value = { "/","/main.do"}, method = RequestMethod.GET)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ModelAndView main(HttpServletRequest request, HttpServletResponse response)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String viewName = (String)request.getAttribute("viewName");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ModelAndView mav = new ModelAndView();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mav.setViewName(viewName);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mav;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	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12292" name="TextBox 12291"/>
          <p:cNvSpPr txBox="1"/>
          <p:nvPr/>
        </p:nvSpPr>
        <p:spPr>
          <a:xfrm>
            <a:off x="0" y="1262575"/>
            <a:ext cx="9144000" cy="5022020"/>
          </a:xfrm>
          <a:prstGeom prst="rect">
            <a:avLst/>
          </a:prstGeom>
          <a:solidFill>
            <a:schemeClr val="lt1"/>
          </a:solidFill>
          <a:ln>
            <a:solidFill>
              <a:srgbClr val="00000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@Service("memberService")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@Transactional(propagation = Propagation.REQUIRED)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public class MemberServiceImpl implements MemberService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@Autowired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MemberDAO memberDAO;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@Override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List listMembers() throws Exception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List membersList = null;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membersList = memberDAO.selectAllMemberList();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membersList;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@Override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int addMember(MemberVO member) throws Exception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memberDAO.insertMember(member);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@Override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int removeMember(String id) throws Exception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memberDAO.deleteMember(id);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MemberVO login(MemberVO memberVO) throws Exception{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memberDAO.loginById(memberVO);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931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10.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인터페이스를 다음과 같이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인터페이스에 </a:t>
            </a:r>
            <a:r>
              <a:rPr lang="en-US" altLang="ko-KR" sz="1200">
                <a:latin typeface="+mj-ea"/>
                <a:ea typeface="+mj-ea"/>
              </a:rPr>
              <a:t>@Mapper</a:t>
            </a:r>
            <a:r>
              <a:rPr lang="ko-KR" altLang="en-US" sz="1200">
                <a:latin typeface="+mj-ea"/>
                <a:ea typeface="+mj-ea"/>
              </a:rPr>
              <a:t>를 적용해 실행 시 매퍼  파일을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읽어 들이고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인터페이스에 </a:t>
            </a:r>
            <a:r>
              <a:rPr lang="en-US" altLang="ko-KR" sz="1200">
                <a:latin typeface="+mj-ea"/>
                <a:ea typeface="+mj-ea"/>
              </a:rPr>
              <a:t>@Repository</a:t>
            </a:r>
            <a:r>
              <a:rPr lang="ko-KR" altLang="en-US" sz="1200">
                <a:latin typeface="+mj-ea"/>
                <a:ea typeface="+mj-ea"/>
              </a:rPr>
              <a:t>를 적용합니다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이때 반드시 추상 메서 드 이름과 매퍼 파일에 있는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문의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는 같아야 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73598" y="2167018"/>
            <a:ext cx="6757048" cy="2692550"/>
            <a:chOff x="505119" y="2167018"/>
            <a:chExt cx="8258175" cy="3427758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505119" y="2167018"/>
              <a:ext cx="8258175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64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651427" y="3927901"/>
              <a:ext cx="7334250" cy="1666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65" name="그림 15364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0" y="4979181"/>
            <a:ext cx="4747394" cy="1358491"/>
          </a:xfrm>
          <a:prstGeom prst="rect">
            <a:avLst/>
          </a:prstGeom>
          <a:ln w="12700" cap="flat" cmpd="sng">
            <a:solidFill>
              <a:srgbClr val="FF0000"/>
            </a:solidFill>
            <a:prstDash val="sysDot"/>
            <a:round/>
          </a:ln>
        </p:spPr>
      </p:pic>
      <p:pic>
        <p:nvPicPr>
          <p:cNvPr id="15366" name="그림 15365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991669" y="5033084"/>
            <a:ext cx="5081338" cy="1735668"/>
          </a:xfrm>
          <a:prstGeom prst="rect">
            <a:avLst/>
          </a:prstGeom>
          <a:ln w="25400" cap="flat" cmpd="sng">
            <a:solidFill>
              <a:srgbClr val="FF0000"/>
            </a:solidFill>
            <a:prstDash val="sysDot"/>
            <a:round/>
          </a:ln>
        </p:spPr>
      </p:pic>
      <p:sp>
        <p:nvSpPr>
          <p:cNvPr id="15367" name="자유형 15366"/>
          <p:cNvSpPr/>
          <p:nvPr/>
        </p:nvSpPr>
        <p:spPr>
          <a:xfrm>
            <a:off x="398258" y="2791849"/>
            <a:ext cx="879851" cy="2166256"/>
          </a:xfrm>
          <a:custGeom>
            <a:avLst/>
            <a:gdLst>
              <a:gd name="connsiteX0" fmla="*/ 620727 w 879851"/>
              <a:gd name="connsiteY0" fmla="*/ 2168729 h 2166256"/>
              <a:gd name="connsiteX1" fmla="*/ 654 w 879851"/>
              <a:gd name="connsiteY1" fmla="*/ 804570 h 2166256"/>
              <a:gd name="connsiteX2" fmla="*/ 881157 w 879851"/>
              <a:gd name="connsiteY2" fmla="*/ -1524 h 2166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9851" h="2166256">
                <a:moveTo>
                  <a:pt x="620727" y="2168729"/>
                </a:moveTo>
                <a:cubicBezTo>
                  <a:pt x="517381" y="1941369"/>
                  <a:pt x="-42750" y="1166279"/>
                  <a:pt x="654" y="804570"/>
                </a:cubicBezTo>
                <a:cubicBezTo>
                  <a:pt x="44059" y="442861"/>
                  <a:pt x="734407" y="132824"/>
                  <a:pt x="881157" y="-1524"/>
                </a:cubicBezTo>
              </a:path>
            </a:pathLst>
          </a:cu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5368" name="자유형 15367"/>
          <p:cNvSpPr/>
          <p:nvPr/>
        </p:nvSpPr>
        <p:spPr>
          <a:xfrm>
            <a:off x="664351" y="2941497"/>
            <a:ext cx="3327487" cy="2279909"/>
          </a:xfrm>
          <a:custGeom>
            <a:avLst/>
            <a:gdLst>
              <a:gd name="connsiteX0" fmla="*/ 3330982 w 3327487"/>
              <a:gd name="connsiteY0" fmla="*/ 2279511 h 2279909"/>
              <a:gd name="connsiteX1" fmla="*/ 1036714 w 3327487"/>
              <a:gd name="connsiteY1" fmla="*/ 1820658 h 2279909"/>
              <a:gd name="connsiteX2" fmla="*/ 7393 w 3327487"/>
              <a:gd name="connsiteY2" fmla="*/ 840944 h 2279909"/>
              <a:gd name="connsiteX3" fmla="*/ 565459 w 3327487"/>
              <a:gd name="connsiteY3" fmla="*/ -2354 h 227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87" h="2279909">
                <a:moveTo>
                  <a:pt x="3330982" y="2279511"/>
                </a:moveTo>
                <a:cubicBezTo>
                  <a:pt x="2948603" y="2203035"/>
                  <a:pt x="1590645" y="2060419"/>
                  <a:pt x="1036714" y="1820658"/>
                </a:cubicBezTo>
                <a:cubicBezTo>
                  <a:pt x="482782" y="1580896"/>
                  <a:pt x="85936" y="1144779"/>
                  <a:pt x="7393" y="840944"/>
                </a:cubicBezTo>
                <a:cubicBezTo>
                  <a:pt x="-71148" y="537108"/>
                  <a:pt x="472448" y="138195"/>
                  <a:pt x="565459" y="-2354"/>
                </a:cubicBezTo>
              </a:path>
            </a:pathLst>
          </a:cu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cxnSp>
        <p:nvCxnSpPr>
          <p:cNvPr id="15369" name="직선 연결선 15368"/>
          <p:cNvCxnSpPr/>
          <p:nvPr/>
        </p:nvCxnSpPr>
        <p:spPr>
          <a:xfrm>
            <a:off x="6785658" y="6461154"/>
            <a:ext cx="8557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0" name="직선 연결선 15369"/>
          <p:cNvCxnSpPr/>
          <p:nvPr/>
        </p:nvCxnSpPr>
        <p:spPr>
          <a:xfrm flipV="1">
            <a:off x="5446302" y="6423950"/>
            <a:ext cx="607670" cy="24802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1" name="자유형 15370"/>
          <p:cNvSpPr/>
          <p:nvPr/>
        </p:nvSpPr>
        <p:spPr>
          <a:xfrm>
            <a:off x="1305093" y="5917795"/>
            <a:ext cx="4703395" cy="856861"/>
          </a:xfrm>
          <a:custGeom>
            <a:avLst/>
            <a:gdLst>
              <a:gd name="connsiteX0" fmla="*/ -874 w 4703395"/>
              <a:gd name="connsiteY0" fmla="*/ -2305 h 856861"/>
              <a:gd name="connsiteX1" fmla="*/ 532388 w 4703395"/>
              <a:gd name="connsiteY1" fmla="*/ 555759 h 856861"/>
              <a:gd name="connsiteX2" fmla="*/ 4017194 w 4703395"/>
              <a:gd name="connsiteY2" fmla="*/ 853394 h 856861"/>
              <a:gd name="connsiteX3" fmla="*/ 4674471 w 4703395"/>
              <a:gd name="connsiteY3" fmla="*/ 704577 h 856861"/>
              <a:gd name="connsiteX4" fmla="*/ 4587660 w 4703395"/>
              <a:gd name="connsiteY4" fmla="*/ 543358 h 85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3395" h="856861">
                <a:moveTo>
                  <a:pt x="-874" y="-2305"/>
                </a:moveTo>
                <a:cubicBezTo>
                  <a:pt x="88002" y="90704"/>
                  <a:pt x="-137290" y="413142"/>
                  <a:pt x="532388" y="555759"/>
                </a:cubicBezTo>
                <a:cubicBezTo>
                  <a:pt x="1202065" y="698375"/>
                  <a:pt x="3326847" y="828590"/>
                  <a:pt x="4017194" y="853394"/>
                </a:cubicBezTo>
                <a:cubicBezTo>
                  <a:pt x="4707541" y="878196"/>
                  <a:pt x="4579392" y="756249"/>
                  <a:pt x="4674471" y="704577"/>
                </a:cubicBezTo>
                <a:cubicBezTo>
                  <a:pt x="4769548" y="652904"/>
                  <a:pt x="4602128" y="570227"/>
                  <a:pt x="4587660" y="543358"/>
                </a:cubicBezTo>
              </a:path>
            </a:pathLst>
          </a:cu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pic>
        <p:nvPicPr>
          <p:cNvPr id="15372" name="그림 13315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5689782" y="169966"/>
            <a:ext cx="3454217" cy="1321860"/>
          </a:xfrm>
          <a:prstGeom prst="rect">
            <a:avLst/>
          </a:prstGeom>
          <a:ln w="12700" cap="flat" cmpd="sng">
            <a:solidFill>
              <a:srgbClr val="FF0000"/>
            </a:solidFill>
            <a:prstDash val="sysDot"/>
            <a:round/>
          </a:ln>
        </p:spPr>
      </p:pic>
      <p:sp>
        <p:nvSpPr>
          <p:cNvPr id="15373" name="자유형 15372"/>
          <p:cNvSpPr/>
          <p:nvPr/>
        </p:nvSpPr>
        <p:spPr>
          <a:xfrm>
            <a:off x="7381670" y="72008"/>
            <a:ext cx="1603977" cy="6204463"/>
          </a:xfrm>
          <a:custGeom>
            <a:avLst/>
            <a:gdLst>
              <a:gd name="connsiteX0" fmla="*/ -741 w 1603977"/>
              <a:gd name="connsiteY0" fmla="*/ 6207081 h 6204463"/>
              <a:gd name="connsiteX1" fmla="*/ 1326213 w 1603977"/>
              <a:gd name="connsiteY1" fmla="*/ 3057113 h 6204463"/>
              <a:gd name="connsiteX2" fmla="*/ 1537037 w 1603977"/>
              <a:gd name="connsiteY2" fmla="*/ 663634 h 6204463"/>
              <a:gd name="connsiteX3" fmla="*/ 458111 w 1603977"/>
              <a:gd name="connsiteY3" fmla="*/ 18759 h 6204463"/>
              <a:gd name="connsiteX4" fmla="*/ 334096 w 1603977"/>
              <a:gd name="connsiteY4" fmla="*/ 167576 h 6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3977" h="6204463">
                <a:moveTo>
                  <a:pt x="-741" y="6207081"/>
                </a:moveTo>
                <a:cubicBezTo>
                  <a:pt x="220416" y="5682086"/>
                  <a:pt x="1069915" y="3981021"/>
                  <a:pt x="1326213" y="3057113"/>
                </a:cubicBezTo>
                <a:cubicBezTo>
                  <a:pt x="1582509" y="2133206"/>
                  <a:pt x="1681719" y="1170027"/>
                  <a:pt x="1537037" y="663634"/>
                </a:cubicBezTo>
                <a:cubicBezTo>
                  <a:pt x="1392353" y="157242"/>
                  <a:pt x="658600" y="101435"/>
                  <a:pt x="458111" y="18759"/>
                </a:cubicBezTo>
                <a:cubicBezTo>
                  <a:pt x="257622" y="-63916"/>
                  <a:pt x="354766" y="142774"/>
                  <a:pt x="334096" y="167576"/>
                </a:cubicBezTo>
              </a:path>
            </a:pathLst>
          </a:cu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5374" name="직사각형 15373"/>
          <p:cNvSpPr txBox="1"/>
          <p:nvPr/>
        </p:nvSpPr>
        <p:spPr>
          <a:xfrm>
            <a:off x="8224224" y="-36004"/>
            <a:ext cx="919773" cy="262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/>
              <a:t>member</a:t>
            </a:r>
            <a:r>
              <a:rPr lang="ko-KR" altLang="en-US" sz="1100"/>
              <a:t>.</a:t>
            </a:r>
            <a:r>
              <a:rPr lang="en-US" altLang="ko-KR" sz="1100"/>
              <a:t>xml</a:t>
            </a:r>
          </a:p>
        </p:txBody>
      </p:sp>
      <p:sp>
        <p:nvSpPr>
          <p:cNvPr id="15375" name="직사각형 15374"/>
          <p:cNvSpPr txBox="1"/>
          <p:nvPr/>
        </p:nvSpPr>
        <p:spPr>
          <a:xfrm>
            <a:off x="-5715" y="4745355"/>
            <a:ext cx="1383030" cy="26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/>
              <a:t>action-mybatis.xml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12292" name="TextBox 12291"/>
          <p:cNvSpPr txBox="1"/>
          <p:nvPr/>
        </p:nvSpPr>
        <p:spPr>
          <a:xfrm>
            <a:off x="0" y="1357825"/>
            <a:ext cx="9144000" cy="3383720"/>
          </a:xfrm>
          <a:prstGeom prst="rect">
            <a:avLst/>
          </a:prstGeom>
          <a:solidFill>
            <a:schemeClr val="lt1"/>
          </a:solidFill>
          <a:ln>
            <a:solidFill>
              <a:srgbClr val="00000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package com.myboot03.member.dao;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java.util.List;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org.apache.ibatis.annotations.Mapper;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org.springframework.dao.DataAccessException;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org.springframework.stereotype.Repository;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com.myboot03.member.vo.MemberVO;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@Mapper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//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실행할 때 인터페이스에서 매퍼 파일을 읽어 들이도록 지정한다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.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@Repository("memberDAO")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public interface MemberDAO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public List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selectAllMemberList()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throws DataAccessException;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public int insertMember(MemberVO memberVO) throws DataAccessException 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public int deleteMember(String id) throws DataAccessException;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public MemberVO loginById(MemberVO memberVO) throws DataAccessException;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}</a:t>
            </a:r>
          </a:p>
        </p:txBody>
      </p:sp>
      <p:sp>
        <p:nvSpPr>
          <p:cNvPr id="12296" name="TextBox 12295"/>
          <p:cNvSpPr txBox="1"/>
          <p:nvPr/>
        </p:nvSpPr>
        <p:spPr>
          <a:xfrm>
            <a:off x="985242" y="4942085"/>
            <a:ext cx="6002733" cy="63766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스프링부트에서는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DAO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인터페이스만을 사용하여 매퍼 파일에 있는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SQL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문의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id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를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DAO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의 동일한 매서드명으로 실행하여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DB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에 접근한다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.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따라서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DAO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구현 클래스인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DAOImpl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이 필요없고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sqlsession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을 활용하지 않아도 된다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.</a:t>
            </a:r>
          </a:p>
        </p:txBody>
      </p:sp>
      <p:sp>
        <p:nvSpPr>
          <p:cNvPr id="12297" name="TextBox 12296"/>
          <p:cNvSpPr txBox="1"/>
          <p:nvPr/>
        </p:nvSpPr>
        <p:spPr>
          <a:xfrm>
            <a:off x="4222750" y="5852834"/>
            <a:ext cx="4921250" cy="1005166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&lt;select id="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selectAllMemberList</a:t>
            </a:r>
            <a:r>
              <a:rPr lang="en-US" altLang="ko-KR" sz="1200" b="1">
                <a:latin typeface="한컴산뜻돋움"/>
                <a:ea typeface="한컴산뜻돋움"/>
              </a:rPr>
              <a:t>" resultMap="memResult"   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&lt;![CDATA[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select * from t_member order by joinDate desc</a:t>
            </a:r>
            <a:r>
              <a:rPr lang="en-US" altLang="ko-KR" sz="1200" b="1">
                <a:ea typeface="한컴산뜻돋움"/>
              </a:rPr>
              <a:t>			</a:t>
            </a: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]]&gt;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&lt;/select&gt;</a:t>
            </a:r>
          </a:p>
        </p:txBody>
      </p:sp>
      <p:sp>
        <p:nvSpPr>
          <p:cNvPr id="12298" name="TextBox 12297"/>
          <p:cNvSpPr txBox="1"/>
          <p:nvPr/>
        </p:nvSpPr>
        <p:spPr>
          <a:xfrm>
            <a:off x="7526735" y="5428258"/>
            <a:ext cx="1617265" cy="358259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member.xml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사용하기</a:t>
            </a:r>
            <a:endParaRPr lang="ko-KR" altLang="en-US" sz="2800" b="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66250" y="1520687"/>
            <a:ext cx="8041646" cy="44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11. </a:t>
            </a:r>
            <a:r>
              <a:rPr lang="ko-KR" altLang="en-US" sz="1200">
                <a:latin typeface="+mj-ea"/>
                <a:ea typeface="+mj-ea"/>
              </a:rPr>
              <a:t>프로젝트를 실행한 후 브라우저에서 </a:t>
            </a:r>
            <a:r>
              <a:rPr lang="en-US" altLang="ko-KR" sz="1200">
                <a:latin typeface="+mj-ea"/>
                <a:ea typeface="+mj-ea"/>
              </a:rPr>
              <a:t>http://localhost:8090/member/listMembers.do</a:t>
            </a:r>
            <a:r>
              <a:rPr lang="ko-KR" altLang="en-US" sz="1200">
                <a:latin typeface="+mj-ea"/>
                <a:ea typeface="+mj-ea"/>
              </a:rPr>
              <a:t>로 요청하여 결과를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  </a:t>
            </a:r>
            <a:r>
              <a:rPr lang="ko-KR" altLang="en-US" sz="1200">
                <a:latin typeface="+mj-ea"/>
                <a:ea typeface="+mj-ea"/>
              </a:rPr>
              <a:t>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62878" y="2053493"/>
            <a:ext cx="5943600" cy="2273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/>
          <p:cNvSpPr txBox="1"/>
          <p:nvPr/>
        </p:nvSpPr>
        <p:spPr>
          <a:xfrm>
            <a:off x="1064481" y="4902800"/>
            <a:ext cx="7800205" cy="638845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>
                <a:latin typeface="함초롬돋움"/>
                <a:ea typeface="함초롬돋움"/>
                <a:cs typeface="함초롬돋움"/>
              </a:rPr>
              <a:t>※ 실행오류날 때 다음 페이지에서 제공하는 코드를 </a:t>
            </a:r>
            <a:r>
              <a:rPr lang="en-US" altLang="ko-KR" sz="1200">
                <a:latin typeface="함초롬돋움"/>
                <a:ea typeface="함초롬돋움"/>
                <a:cs typeface="함초롬돋움"/>
              </a:rPr>
              <a:t>build.grade </a:t>
            </a:r>
            <a:r>
              <a:rPr lang="ko-KR" altLang="en-US" sz="1200">
                <a:latin typeface="함초롬돋움"/>
                <a:ea typeface="함초롬돋움"/>
                <a:cs typeface="함초롬돋움"/>
              </a:rPr>
              <a:t>에 삽입한다</a:t>
            </a:r>
            <a:r>
              <a:rPr lang="en-US" altLang="ko-KR" sz="1200">
                <a:latin typeface="함초롬돋움"/>
                <a:ea typeface="함초롬돋움"/>
                <a:cs typeface="함초롬돋움"/>
              </a:rPr>
              <a:t>.</a:t>
            </a:r>
          </a:p>
          <a:p>
            <a:pPr>
              <a:defRPr/>
            </a:pPr>
            <a:endParaRPr lang="en-US" altLang="ko-KR" sz="1200">
              <a:latin typeface="함초롬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함초롬돋움"/>
                <a:ea typeface="함초롬돋움"/>
                <a:cs typeface="함초롬돋움"/>
              </a:rPr>
              <a:t>implementation group: 'org.mybatis.spring.boot', name: 'mybatis-spring-boot-starter', version: '1.3.2'</a:t>
            </a:r>
            <a:endParaRPr lang="en-US" altLang="ko-KR" sz="1200" b="1">
              <a:solidFill>
                <a:srgbClr val="FF0000"/>
              </a:solidFill>
              <a:latin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b="1"/>
          </a:p>
        </p:txBody>
      </p:sp>
      <p:sp>
        <p:nvSpPr>
          <p:cNvPr id="3" name="TextBox 2"/>
          <p:cNvSpPr txBox="1"/>
          <p:nvPr/>
        </p:nvSpPr>
        <p:spPr>
          <a:xfrm>
            <a:off x="665922" y="1520687"/>
            <a:ext cx="5178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altLang="ko-KR" sz="1200" b="1">
                <a:latin typeface="+mj-ea"/>
                <a:ea typeface="+mj-ea"/>
              </a:rPr>
              <a:t>build.gradle</a:t>
            </a:r>
            <a:r>
              <a:rPr lang="ko-KR" altLang="en-US" sz="1200" b="1">
                <a:latin typeface="+mj-ea"/>
                <a:ea typeface="+mj-ea"/>
              </a:rPr>
              <a:t>에 추가할 라이브러리를 찾는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5252" y="1799558"/>
            <a:ext cx="7702826" cy="265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mvnrepository.org</a:t>
            </a:r>
            <a:r>
              <a:rPr lang="ko-KR" altLang="en-US" sz="1200">
                <a:latin typeface="+mj-ea"/>
                <a:ea typeface="+mj-ea"/>
              </a:rPr>
              <a:t>에 접속해 검색창에서 </a:t>
            </a:r>
            <a:r>
              <a:rPr lang="en-US" altLang="ko-KR" sz="1200">
                <a:latin typeface="+mj-ea"/>
                <a:ea typeface="+mj-ea"/>
              </a:rPr>
              <a:t>MyBatis Spring Boot Starter</a:t>
            </a:r>
            <a:r>
              <a:rPr lang="ko-KR" altLang="en-US" sz="1200">
                <a:latin typeface="+mj-ea"/>
                <a:ea typeface="+mj-ea"/>
              </a:rPr>
              <a:t>를 검색합니다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53406" y="2076557"/>
            <a:ext cx="5731510" cy="2803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3255065" y="2435087"/>
            <a:ext cx="1187726" cy="2584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6997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ko-KR" sz="1200">
                <a:latin typeface="+mj-ea"/>
                <a:ea typeface="+mj-ea"/>
              </a:rPr>
              <a:t>조회 결과에서 </a:t>
            </a:r>
            <a:r>
              <a:rPr lang="en-US" altLang="ko-KR" sz="1200" b="1">
                <a:latin typeface="+mj-ea"/>
                <a:ea typeface="+mj-ea"/>
              </a:rPr>
              <a:t>MyBatis Spring Boot Starter</a:t>
            </a:r>
            <a:r>
              <a:rPr lang="ko-KR" altLang="ko-KR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ko-KR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74409" y="1890019"/>
            <a:ext cx="5731510" cy="2736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174409" y="2085310"/>
            <a:ext cx="2632186" cy="9939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프로젝트 생성하기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90870"/>
            <a:ext cx="73549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latin typeface="+mj-ea"/>
                <a:ea typeface="+mj-ea"/>
              </a:rPr>
              <a:t>1. </a:t>
            </a:r>
            <a:r>
              <a:rPr lang="ko-KR" altLang="ko-KR" sz="1200">
                <a:latin typeface="+mj-ea"/>
                <a:ea typeface="+mj-ea"/>
              </a:rPr>
              <a:t>상단 아이콘</a:t>
            </a:r>
            <a:r>
              <a:rPr lang="en-US" altLang="ko-KR" sz="1200">
                <a:latin typeface="+mj-ea"/>
                <a:ea typeface="+mj-ea"/>
              </a:rPr>
              <a:t>(</a:t>
            </a:r>
            <a:r>
              <a:rPr lang="ko-KR" altLang="ko-KR" sz="1200" b="1">
                <a:latin typeface="+mj-ea"/>
                <a:ea typeface="+mj-ea"/>
              </a:rPr>
              <a:t>▼</a:t>
            </a:r>
            <a:r>
              <a:rPr lang="en-US" altLang="ko-KR" sz="1200">
                <a:latin typeface="+mj-ea"/>
                <a:ea typeface="+mj-ea"/>
              </a:rPr>
              <a:t>)</a:t>
            </a:r>
            <a:r>
              <a:rPr lang="ko-KR" altLang="ko-KR" sz="1200">
                <a:latin typeface="+mj-ea"/>
                <a:ea typeface="+mj-ea"/>
              </a:rPr>
              <a:t>을 클릭하고 </a:t>
            </a:r>
            <a:r>
              <a:rPr lang="en-US" altLang="ko-KR" sz="1200" b="1">
                <a:latin typeface="+mj-ea"/>
                <a:ea typeface="+mj-ea"/>
              </a:rPr>
              <a:t>Spring Starter Project</a:t>
            </a:r>
            <a:r>
              <a:rPr lang="ko-KR" altLang="ko-KR" sz="1200">
                <a:latin typeface="+mj-ea"/>
                <a:ea typeface="+mj-ea"/>
              </a:rPr>
              <a:t>를 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ko-KR" sz="1200">
              <a:latin typeface="+mj-ea"/>
              <a:ea typeface="+mj-ea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486231" y="1767869"/>
            <a:ext cx="3038475" cy="1714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486231" y="2625119"/>
            <a:ext cx="1606913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10748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ko-KR" sz="1200">
                <a:latin typeface="+mj-ea"/>
                <a:ea typeface="+mj-ea"/>
              </a:rPr>
              <a:t>추가할 버전을 클릭합니다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ko-KR" sz="1200">
                <a:latin typeface="+mj-ea"/>
                <a:ea typeface="+mj-ea"/>
              </a:rPr>
              <a:t>여기서는 </a:t>
            </a:r>
            <a:r>
              <a:rPr lang="en-US" altLang="ko-KR" sz="1200">
                <a:latin typeface="+mj-ea"/>
                <a:ea typeface="+mj-ea"/>
              </a:rPr>
              <a:t>1.3.2 </a:t>
            </a:r>
            <a:r>
              <a:rPr lang="ko-KR" altLang="ko-KR" sz="1200">
                <a:latin typeface="+mj-ea"/>
                <a:ea typeface="+mj-ea"/>
              </a:rPr>
              <a:t>버전을 선택합니다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74409" y="1890019"/>
            <a:ext cx="5731510" cy="30968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659835" y="4094922"/>
            <a:ext cx="387626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사용하기</a:t>
            </a:r>
            <a:endParaRPr lang="ko-KR" altLang="en-US" sz="2800" b="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55982" y="1520687"/>
            <a:ext cx="73947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Gradle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ko-KR" sz="1200">
                <a:latin typeface="+mj-ea"/>
                <a:ea typeface="+mj-ea"/>
              </a:rPr>
              <a:t>탭을 클릭하고 내용을 복사한 후</a:t>
            </a:r>
            <a:r>
              <a:rPr lang="en-US" altLang="ko-KR" sz="1200">
                <a:latin typeface="+mj-ea"/>
                <a:ea typeface="+mj-ea"/>
              </a:rPr>
              <a:t> build.grade</a:t>
            </a:r>
            <a:r>
              <a:rPr lang="ko-KR" altLang="ko-KR" sz="1200">
                <a:latin typeface="+mj-ea"/>
                <a:ea typeface="+mj-ea"/>
              </a:rPr>
              <a:t>에 붙여 넣습니다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ko-KR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09897" y="1797686"/>
            <a:ext cx="5731510" cy="30721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631965" y="3741187"/>
            <a:ext cx="4939748" cy="2484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85191" y="5158409"/>
            <a:ext cx="7116418" cy="27699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ko-KR" altLang="ko-KR" sz="1200" b="1"/>
              <a:t>반드시 프로젝트 선택</a:t>
            </a:r>
            <a:r>
              <a:rPr lang="en-US" altLang="ko-KR" sz="1200" b="1"/>
              <a:t> &gt;</a:t>
            </a:r>
            <a:r>
              <a:rPr lang="ko-KR" altLang="ko-KR" sz="1200" b="1"/>
              <a:t>우클릭</a:t>
            </a:r>
            <a:r>
              <a:rPr lang="en-US" altLang="ko-KR" sz="1200" b="1"/>
              <a:t> &gt; Gradle &gt; Refresh Gradle Project</a:t>
            </a:r>
            <a:r>
              <a:rPr lang="ko-KR" altLang="ko-KR" sz="1200" b="1"/>
              <a:t>로 추가한 라이브러리를 설치합니다</a:t>
            </a:r>
            <a:r>
              <a:rPr lang="en-US" altLang="ko-KR" sz="1200" b="1"/>
              <a:t>.</a:t>
            </a:r>
            <a:endParaRPr lang="ko-KR" altLang="ko-KR" sz="1200"/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사용하기</a:t>
            </a:r>
            <a:endParaRPr lang="ko-KR" altLang="en-US" sz="2800" b="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331747"/>
            <a:ext cx="9144000" cy="6124298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plugins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id 'org.springframework.boot' version '2.6.3'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id 'io.spring.dependency-management' version '1.0.11.RELEASE'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id 'java'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group = 'com.myboot03'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version = '0.0.1-SNAPSHOT'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sourceCompatibility = '1.8'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repositories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mavenCentral()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dependencies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implementation 'org.springframework.boot:spring-boot-starter-jdbc'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implementation 'org.springframework.boot:spring-boot-starter-web'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implementation 'org.mybatis.spring.boot:mybatis-spring-boot-starter:2.2.2'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implementation 'org.apache.tomcat.embed:tomcat-embed-jasper'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implementation 'javax.servlet:jstl:1.2'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implementation fileTree(dir: 'libs', include: ['*.jar'])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implementation files('libs/ojdbc6.jar')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runtimeOnly 'com.h2database:h2'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testImplementation 'org.springframework.boot:spring-boot-starter-test'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implementation group: 'org.mybatis.spring.boot', name: 'mybatis-spring-boot-starter', version: '1.3.2'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implementation group: 'org.apache.tiles', name: 'tiles-jsp', version: '3.0.5'</a:t>
            </a: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tasks.named('test')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useJUnitPlatform()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22116" y="1226343"/>
            <a:ext cx="4167188" cy="54340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 b="1">
                <a:solidFill>
                  <a:srgbClr val="FF0000"/>
                </a:solidFill>
                <a:latin typeface="한컴산뜻돋움"/>
                <a:ea typeface="한컴산뜻돋움"/>
              </a:rPr>
              <a:t>build.gradle</a:t>
            </a:r>
            <a:endParaRPr lang="ko-KR" altLang="en-US" sz="1500" b="1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500" b="1">
                <a:solidFill>
                  <a:srgbClr val="FF0000"/>
                </a:solidFill>
                <a:latin typeface="한컴산뜻돋움"/>
                <a:ea typeface="한컴산뜻돋움"/>
              </a:rPr>
              <a:t>소프트웨어 설정할 때 버전을 맞춰서 설정해야 함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29907" y="5337571"/>
            <a:ext cx="2857500" cy="313611"/>
          </a:xfrm>
          <a:prstGeom prst="rect">
            <a:avLst/>
          </a:prstGeom>
          <a:ln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추후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kumimoji="0" lang="ko-KR" altLang="en-US" sz="15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타일즈 설정할 때 추가 코드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32.8.1 </a:t>
            </a:r>
            <a:r>
              <a:rPr lang="ko-KR" altLang="en-US" b="1"/>
              <a:t>회원 기능에 타일즈 적용하기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타일즈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5009" y="1908313"/>
            <a:ext cx="7325138" cy="451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build.gradle</a:t>
            </a:r>
            <a:r>
              <a:rPr lang="ko-KR" altLang="en-US" sz="1200">
                <a:latin typeface="+mj-ea"/>
                <a:ea typeface="+mj-ea"/>
              </a:rPr>
              <a:t>에 타일즈 라이브러리를 설정합니다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설정을 추가한 후 반드시 </a:t>
            </a:r>
            <a:r>
              <a:rPr lang="en-US" altLang="ko-KR" sz="1200">
                <a:latin typeface="+mj-ea"/>
                <a:ea typeface="+mj-ea"/>
              </a:rPr>
              <a:t>Gradle</a:t>
            </a:r>
            <a:r>
              <a:rPr lang="ko-KR" altLang="en-US" sz="1200">
                <a:latin typeface="+mj-ea"/>
                <a:ea typeface="+mj-ea"/>
              </a:rPr>
              <a:t>을 리프레시하는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것을 잊지 마세요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82627" y="2369978"/>
            <a:ext cx="6671849" cy="3774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타일즈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46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/WEB-INF </a:t>
            </a:r>
            <a:r>
              <a:rPr lang="ko-KR" altLang="en-US" sz="1200">
                <a:latin typeface="+mj-ea"/>
                <a:ea typeface="+mj-ea"/>
              </a:rPr>
              <a:t>하위에 </a:t>
            </a:r>
            <a:r>
              <a:rPr lang="en-US" altLang="ko-KR" sz="1200">
                <a:latin typeface="+mj-ea"/>
                <a:ea typeface="+mj-ea"/>
              </a:rPr>
              <a:t>tiles </a:t>
            </a:r>
            <a:r>
              <a:rPr lang="ko-KR" altLang="en-US" sz="1200">
                <a:latin typeface="+mj-ea"/>
                <a:ea typeface="+mj-ea"/>
              </a:rPr>
              <a:t>폴더를 만든 후 </a:t>
            </a:r>
            <a:r>
              <a:rPr lang="en-US" altLang="ko-KR" sz="1200">
                <a:latin typeface="+mj-ea"/>
                <a:ea typeface="+mj-ea"/>
              </a:rPr>
              <a:t>30</a:t>
            </a:r>
            <a:r>
              <a:rPr lang="ko-KR" altLang="en-US" sz="1200">
                <a:latin typeface="+mj-ea"/>
                <a:ea typeface="+mj-ea"/>
              </a:rPr>
              <a:t>장에서 사용한 </a:t>
            </a:r>
            <a:r>
              <a:rPr lang="en-US" altLang="ko-KR" sz="1200">
                <a:latin typeface="+mj-ea"/>
                <a:ea typeface="+mj-ea"/>
              </a:rPr>
              <a:t>tiles_member.xml</a:t>
            </a:r>
            <a:r>
              <a:rPr lang="ko-KR" altLang="en-US" sz="1200">
                <a:latin typeface="+mj-ea"/>
                <a:ea typeface="+mj-ea"/>
              </a:rPr>
              <a:t>을 복사해 붙여 넣습니다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84198" y="1950968"/>
            <a:ext cx="2085975" cy="12096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타일즈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464287" cy="44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타일즈 설정 파일에서 지정한 경로에 </a:t>
            </a:r>
            <a:r>
              <a:rPr lang="en-US" altLang="ko-KR" sz="1200">
                <a:latin typeface="+mj-ea"/>
                <a:ea typeface="+mj-ea"/>
              </a:rPr>
              <a:t>30</a:t>
            </a:r>
            <a:r>
              <a:rPr lang="ko-KR" altLang="en-US" sz="1200">
                <a:latin typeface="+mj-ea"/>
                <a:ea typeface="+mj-ea"/>
              </a:rPr>
              <a:t>장에서 사용한 공통 레이아웃에 사용하는 </a:t>
            </a: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파일들을 복사해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붙여 넣습니다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036169" y="1982352"/>
            <a:ext cx="1878965" cy="39204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타일즈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792278" cy="44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src/main/java/ </a:t>
            </a:r>
            <a:r>
              <a:rPr lang="ko-KR" altLang="en-US" sz="1200">
                <a:latin typeface="+mj-ea"/>
                <a:ea typeface="+mj-ea"/>
              </a:rPr>
              <a:t>폴더 아래에 </a:t>
            </a:r>
            <a:r>
              <a:rPr lang="en-US" altLang="ko-KR" sz="1200">
                <a:latin typeface="+mj-ea"/>
                <a:ea typeface="+mj-ea"/>
              </a:rPr>
              <a:t>common.tiles </a:t>
            </a:r>
            <a:r>
              <a:rPr lang="ko-KR" altLang="en-US" sz="1200">
                <a:latin typeface="+mj-ea"/>
                <a:ea typeface="+mj-ea"/>
              </a:rPr>
              <a:t>패키지를 만든 후 타일즈 설정 클래스인 </a:t>
            </a:r>
            <a:r>
              <a:rPr lang="en-US" altLang="ko-KR" sz="1200">
                <a:latin typeface="+mj-ea"/>
                <a:ea typeface="+mj-ea"/>
              </a:rPr>
              <a:t>TilesConfig.java</a:t>
            </a:r>
            <a:r>
              <a:rPr lang="ko-KR" altLang="en-US" sz="1200">
                <a:latin typeface="+mj-ea"/>
                <a:ea typeface="+mj-ea"/>
              </a:rPr>
              <a:t>를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생성합니다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467269" y="2158448"/>
            <a:ext cx="2476500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586409" y="4222545"/>
            <a:ext cx="2905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b="1"/>
              <a:t>자바 클래스에 사용되는 설정 애너테이션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8979" y="4498247"/>
          <a:ext cx="709354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6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2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애너테이션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9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@Configuration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자바 클래스에 적용해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Spring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설정 클래스로 지정합니다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7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@Bean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자바 클래스의 메서드에 적용해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Bean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을 반환하도록 지정합니다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타일즈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46516" y="1382187"/>
            <a:ext cx="6778487" cy="263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TilesConfig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11927" y="1705353"/>
            <a:ext cx="6240309" cy="4209443"/>
            <a:chOff x="481012" y="1890019"/>
            <a:chExt cx="8285716" cy="6119264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81012" y="1890019"/>
              <a:ext cx="8181975" cy="247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546653" y="4275483"/>
              <a:ext cx="8220075" cy="3733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292" name="TextBox 12291"/>
          <p:cNvSpPr txBox="1"/>
          <p:nvPr/>
        </p:nvSpPr>
        <p:spPr>
          <a:xfrm>
            <a:off x="0" y="1262575"/>
            <a:ext cx="9144000" cy="4660070"/>
          </a:xfrm>
          <a:prstGeom prst="rect">
            <a:avLst/>
          </a:prstGeom>
          <a:solidFill>
            <a:schemeClr val="lt1"/>
          </a:solidFill>
          <a:ln>
            <a:solidFill>
              <a:srgbClr val="00000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package com.myboot03.common.tiles;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org.springframework.context.annotation.Bean;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org.springframework.context.annotation.Configuration;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org.springframework.web.servlet.view.tiles3.TilesConfigurer;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org.springframework.web.servlet.view.tiles3.TilesView;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org.springframework.web.servlet.view.tiles3.TilesViewResolver;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@Configuration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public class TilesConfig{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@Bean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TilesConfigurer tilesConfigurer()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final TilesConfigurer configurer = new TilesConfigurer();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configurer.setDefinitions(new String[] {"WEB-INF/tiles/tiles_member.xml"});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//configurer.setDefinitions(new String[] {"WEB-INF/tiles/tiles_member.xml",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"WEB-INF/tiles/tiles_board.xml"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});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configurer.setCheckRefresh(true);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configurer;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@Bean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TilesViewResolver tilesViewResolver()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final TilesViewResolver resolver = new TilesViewResolver();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resolver.setViewClass(TilesView.class);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resolver;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}</a:t>
            </a:r>
          </a:p>
        </p:txBody>
      </p:sp>
      <p:sp>
        <p:nvSpPr>
          <p:cNvPr id="12299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A6A6A6"/>
                </a:solidFill>
                <a:latin typeface="Calibri"/>
                <a:ea typeface="맑은 고딕"/>
                <a:cs typeface="Calibri"/>
              </a:rPr>
              <a:t>32.8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A6A6A6"/>
                </a:solidFill>
                <a:latin typeface="Calibri"/>
                <a:ea typeface="맑은 고딕"/>
                <a:cs typeface="맑은 고딕"/>
              </a:rPr>
              <a:t>타일즈 사용하기</a:t>
            </a:r>
            <a:endParaRPr kumimoji="0" lang="ko-KR" altLang="en-US" sz="2800" b="0" i="0" u="none" strike="noStrike" kern="1200" cap="none" spc="-89" normalizeH="0" baseline="0">
              <a:solidFill>
                <a:srgbClr val="281F3D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2300" name="자유형: 도형 12299"/>
          <p:cNvSpPr/>
          <p:nvPr/>
        </p:nvSpPr>
        <p:spPr>
          <a:xfrm>
            <a:off x="5967035" y="4051737"/>
            <a:ext cx="1219159" cy="2168048"/>
          </a:xfrm>
          <a:custGeom>
            <a:avLst/>
            <a:gdLst>
              <a:gd name="connsiteX0" fmla="*/ 1219379 w 1219159"/>
              <a:gd name="connsiteY0" fmla="*/ -2619 h 2168048"/>
              <a:gd name="connsiteX1" fmla="*/ -1011 w 1219159"/>
              <a:gd name="connsiteY1" fmla="*/ 2170270 h 216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9159" h="2168048">
                <a:moveTo>
                  <a:pt x="1219379" y="-2619"/>
                </a:moveTo>
                <a:cubicBezTo>
                  <a:pt x="1015980" y="359528"/>
                  <a:pt x="202386" y="1808120"/>
                  <a:pt x="-1011" y="2170270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301" name="TextBox 12300"/>
          <p:cNvSpPr txBox="1"/>
          <p:nvPr/>
        </p:nvSpPr>
        <p:spPr>
          <a:xfrm>
            <a:off x="5331023" y="6251773"/>
            <a:ext cx="1795859" cy="27094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FF0000"/>
                </a:solidFill>
              </a:rPr>
              <a:t>게시판 추가할 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타일즈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1200" b="1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36489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>
                <a:latin typeface="+mj-ea"/>
                <a:ea typeface="+mj-ea"/>
              </a:rPr>
              <a:t>첫번째 </a:t>
            </a:r>
            <a:r>
              <a:rPr lang="en-US" altLang="ko-KR" sz="1200" b="1">
                <a:latin typeface="+mj-ea"/>
                <a:ea typeface="+mj-ea"/>
              </a:rPr>
              <a:t>@Bean</a:t>
            </a:r>
            <a:r>
              <a:rPr lang="ko-KR" altLang="en-US" sz="1200" b="1">
                <a:latin typeface="+mj-ea"/>
                <a:ea typeface="+mj-ea"/>
              </a:rPr>
              <a:t>은 다음 코드와 같은 의미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407" y="2242714"/>
            <a:ext cx="736489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>
                <a:latin typeface="+mj-ea"/>
                <a:ea typeface="+mj-ea"/>
              </a:rPr>
              <a:t>두 번째 </a:t>
            </a:r>
            <a:r>
              <a:rPr lang="en-US" altLang="ko-KR" sz="1200" b="1">
                <a:latin typeface="+mj-ea"/>
                <a:ea typeface="+mj-ea"/>
              </a:rPr>
              <a:t>@Bean</a:t>
            </a:r>
            <a:r>
              <a:rPr lang="ko-KR" altLang="en-US" sz="1200" b="1">
                <a:latin typeface="+mj-ea"/>
                <a:ea typeface="+mj-ea"/>
              </a:rPr>
              <a:t>은 다음 코드와 같은 의미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2" y="1797686"/>
            <a:ext cx="7315197" cy="26733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&lt;bean id=" tilesConfigurer " class="com.myboot03.common.TilesConfigurer"/&gt;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2" y="2523528"/>
            <a:ext cx="7315197" cy="26539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&lt;bean id=" tilesViewResolver " class="com.myboot03.common.TilesViewResolver"/&gt;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14" name="직사각형 13"/>
          <p:cNvSpPr txBox="1"/>
          <p:nvPr/>
        </p:nvSpPr>
        <p:spPr>
          <a:xfrm>
            <a:off x="6499860" y="2908895"/>
            <a:ext cx="1821180" cy="26289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/>
              <a:t>30</a:t>
            </a:r>
            <a:r>
              <a:rPr lang="ko-KR" altLang="en-US" sz="1100"/>
              <a:t>장의 </a:t>
            </a:r>
            <a:r>
              <a:rPr lang="en-US" altLang="ko-KR" sz="1100"/>
              <a:t>servlet-context.xml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193454"/>
            <a:ext cx="9144000" cy="2472016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&lt;beans:bean id="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tilesConfigurer</a:t>
            </a:r>
            <a:r>
              <a:rPr lang="en-US" altLang="ko-KR" sz="1200" b="1">
                <a:latin typeface="한컴산뜻돋움"/>
                <a:ea typeface="한컴산뜻돋움"/>
              </a:rPr>
              <a:t>" class="org.springframework.web.servlet.view.tiles2.TilesConfigurer"&gt;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&lt;beans:property name="definitions"&gt;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&lt;beans:list&gt;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&lt;beans:value&gt;classpath:tiles/*.xml&lt;/beans:value&gt;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&lt;/beans:list&gt;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&lt;/beans:property&gt;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&lt;beans:property name="preparerFactoryClass"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          value="org.springframework.web.servlet.view.tiles2.SpringBeanPreparerFactory" /&gt;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&lt;/beans:bean&gt;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&lt;beans:bean id="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viewResolver</a:t>
            </a:r>
            <a:r>
              <a:rPr lang="en-US" altLang="ko-KR" sz="1200" b="1">
                <a:latin typeface="한컴산뜻돋움"/>
                <a:ea typeface="한컴산뜻돋움"/>
              </a:rPr>
              <a:t>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class="org.springframework.web.servlet.view.UrlBasedViewResolver"&gt;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&lt;beans:property name="viewClass" value="org.springframework.web.servlet.view.tiles2.TilesView" /&gt;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&lt;/beans:bean&gt;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부트 프로젝트 생성하기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70991"/>
            <a:ext cx="7901608" cy="45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latin typeface="+mj-ea"/>
                <a:ea typeface="+mj-ea"/>
              </a:rPr>
              <a:t>2. Name </a:t>
            </a:r>
            <a:r>
              <a:rPr lang="ko-KR" altLang="ko-KR" sz="1200">
                <a:latin typeface="+mj-ea"/>
                <a:ea typeface="+mj-ea"/>
              </a:rPr>
              <a:t>항목에 </a:t>
            </a:r>
            <a:r>
              <a:rPr lang="en-US" altLang="ko-KR" sz="1200" b="1">
                <a:latin typeface="+mj-ea"/>
                <a:ea typeface="+mj-ea"/>
              </a:rPr>
              <a:t>myboot01</a:t>
            </a:r>
            <a:r>
              <a:rPr lang="ko-KR" altLang="ko-KR" sz="1200">
                <a:latin typeface="+mj-ea"/>
                <a:ea typeface="+mj-ea"/>
              </a:rPr>
              <a:t>로 수정하고</a:t>
            </a:r>
            <a:r>
              <a:rPr lang="en-US" altLang="ko-KR" sz="1200">
                <a:latin typeface="+mj-ea"/>
                <a:ea typeface="+mj-ea"/>
              </a:rPr>
              <a:t> Type</a:t>
            </a:r>
            <a:r>
              <a:rPr lang="ko-KR" altLang="ko-KR" sz="1200">
                <a:latin typeface="+mj-ea"/>
                <a:ea typeface="+mj-ea"/>
              </a:rPr>
              <a:t>을 </a:t>
            </a:r>
            <a:r>
              <a:rPr lang="en-US" altLang="ko-KR" sz="1200" b="1">
                <a:latin typeface="+mj-ea"/>
                <a:ea typeface="+mj-ea"/>
              </a:rPr>
              <a:t>Maven</a:t>
            </a:r>
            <a:r>
              <a:rPr lang="en-US" altLang="ko-KR" sz="1200">
                <a:latin typeface="+mj-ea"/>
                <a:ea typeface="+mj-ea"/>
              </a:rPr>
              <a:t>, Packaging</a:t>
            </a:r>
            <a:r>
              <a:rPr lang="ko-KR" altLang="ko-KR" sz="1200">
                <a:latin typeface="+mj-ea"/>
                <a:ea typeface="+mj-ea"/>
              </a:rPr>
              <a:t>을 </a:t>
            </a:r>
            <a:r>
              <a:rPr lang="en-US" altLang="ko-KR" sz="1200" b="1">
                <a:latin typeface="+mj-ea"/>
                <a:ea typeface="+mj-ea"/>
              </a:rPr>
              <a:t>War</a:t>
            </a:r>
            <a:r>
              <a:rPr lang="ko-KR" altLang="ko-KR" sz="1200">
                <a:latin typeface="+mj-ea"/>
                <a:ea typeface="+mj-ea"/>
              </a:rPr>
              <a:t>로 선택한 후 </a:t>
            </a:r>
            <a:r>
              <a:rPr lang="en-US" altLang="ko-KR" sz="1200">
                <a:latin typeface="+mj-ea"/>
                <a:ea typeface="+mj-ea"/>
              </a:rPr>
              <a:t>Group</a:t>
            </a:r>
            <a:r>
              <a:rPr lang="ko-KR" altLang="ko-KR" sz="1200">
                <a:latin typeface="+mj-ea"/>
                <a:ea typeface="+mj-ea"/>
              </a:rPr>
              <a:t>과</a:t>
            </a:r>
            <a:r>
              <a:rPr lang="en-US" altLang="ko-KR" sz="1200">
                <a:latin typeface="+mj-ea"/>
                <a:ea typeface="+mj-ea"/>
              </a:rPr>
              <a:t> Package </a:t>
            </a:r>
            <a:r>
              <a:rPr lang="ko-KR" altLang="ko-KR" sz="1200">
                <a:latin typeface="+mj-ea"/>
                <a:ea typeface="+mj-ea"/>
              </a:rPr>
              <a:t>항목을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ko-KR" sz="1200">
                <a:latin typeface="+mj-ea"/>
                <a:ea typeface="+mj-ea"/>
              </a:rPr>
              <a:t> </a:t>
            </a:r>
            <a:r>
              <a:rPr lang="en-US" altLang="ko-KR" sz="1200" b="1">
                <a:latin typeface="+mj-ea"/>
                <a:ea typeface="+mj-ea"/>
              </a:rPr>
              <a:t>com.myboo01</a:t>
            </a:r>
            <a:r>
              <a:rPr lang="ko-KR" altLang="ko-KR" sz="1200">
                <a:latin typeface="+mj-ea"/>
                <a:ea typeface="+mj-ea"/>
              </a:rPr>
              <a:t>로 변경합니다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ko-KR" sz="120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101009" y="2663687"/>
            <a:ext cx="604510" cy="1987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101009" y="3220278"/>
            <a:ext cx="604510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26797" y="2736620"/>
            <a:ext cx="604510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789830" y="1994752"/>
            <a:ext cx="3782170" cy="4631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3287803" y="3329608"/>
            <a:ext cx="604510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75630" y="3710025"/>
            <a:ext cx="604510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555932" y="4519750"/>
            <a:ext cx="604510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62954" y="3329608"/>
            <a:ext cx="604510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5" name="직사각형 9"/>
          <p:cNvSpPr/>
          <p:nvPr/>
        </p:nvSpPr>
        <p:spPr>
          <a:xfrm>
            <a:off x="1493176" y="2713119"/>
            <a:ext cx="604510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 txBox="1"/>
          <p:nvPr/>
        </p:nvSpPr>
        <p:spPr>
          <a:xfrm>
            <a:off x="4948177" y="3429000"/>
            <a:ext cx="3495172" cy="998219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r>
              <a:rPr lang="ko-KR" altLang="ko-KR" sz="1200">
                <a:latin typeface="함초롬바탕"/>
                <a:ea typeface="함초롬바탕"/>
              </a:rPr>
              <a:t>Java로 개발한 application을 배포할 때는 jar, war 형태로 배포하게 된다.</a:t>
            </a:r>
            <a:r>
              <a:rPr lang="ko-KR" altLang="en-US" sz="1200">
                <a:latin typeface="함초롬바탕"/>
                <a:ea typeface="함초롬바탕"/>
              </a:rPr>
              <a:t> </a:t>
            </a:r>
            <a:r>
              <a:rPr lang="ko-KR" altLang="ko-KR" sz="1200">
                <a:latin typeface="함초롬바탕"/>
                <a:ea typeface="함초롬바탕"/>
              </a:rPr>
              <a:t>이 둘은 완전히 동일한 형식이나 war는 web application을 배포하는 형식이고</a:t>
            </a:r>
            <a:r>
              <a:rPr lang="ko-KR" altLang="en-US" sz="1200">
                <a:latin typeface="함초롬바탕"/>
                <a:ea typeface="함초롬바탕"/>
              </a:rPr>
              <a:t> </a:t>
            </a:r>
            <a:r>
              <a:rPr lang="ko-KR" altLang="ko-KR" sz="1200">
                <a:latin typeface="함초롬바탕"/>
                <a:ea typeface="함초롬바탕"/>
              </a:rPr>
              <a:t>jar는 library나 일반 application을 배포하는 형식이다</a:t>
            </a:r>
          </a:p>
        </p:txBody>
      </p:sp>
      <p:cxnSp>
        <p:nvCxnSpPr>
          <p:cNvPr id="17" name="직선 화살표 연결선 16"/>
          <p:cNvCxnSpPr>
            <a:stCxn id="10" idx="3"/>
          </p:cNvCxnSpPr>
          <p:nvPr/>
        </p:nvCxnSpPr>
        <p:spPr>
          <a:xfrm>
            <a:off x="3892312" y="3429000"/>
            <a:ext cx="1033129" cy="3534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타일즈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05119" y="1520687"/>
            <a:ext cx="78139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프로젝트를 실행하고 </a:t>
            </a:r>
            <a:r>
              <a:rPr lang="en-US" altLang="ko-KR" sz="1200">
                <a:latin typeface="+mj-ea"/>
                <a:ea typeface="+mj-ea"/>
              </a:rPr>
              <a:t>http://localhost:8090/member/listMembers.do</a:t>
            </a:r>
            <a:r>
              <a:rPr lang="ko-KR" altLang="en-US" sz="1200">
                <a:latin typeface="+mj-ea"/>
                <a:ea typeface="+mj-ea"/>
              </a:rPr>
              <a:t>로 요청하여 결과를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272208" y="1817565"/>
            <a:ext cx="5943600" cy="24904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420427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32.9.1 </a:t>
            </a:r>
            <a:r>
              <a:rPr lang="ko-KR" altLang="en-US" b="1"/>
              <a:t>인터셉터 구현하기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인터셉터 기능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8" y="1928547"/>
            <a:ext cx="78220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common.interceptor </a:t>
            </a:r>
            <a:r>
              <a:rPr lang="ko-KR" altLang="en-US" sz="1200">
                <a:latin typeface="+mj-ea"/>
                <a:ea typeface="+mj-ea"/>
              </a:rPr>
              <a:t>패키지를 만들고 </a:t>
            </a:r>
            <a:r>
              <a:rPr lang="en-US" altLang="ko-KR" sz="1200">
                <a:latin typeface="+mj-ea"/>
                <a:ea typeface="+mj-ea"/>
              </a:rPr>
              <a:t>30</a:t>
            </a:r>
            <a:r>
              <a:rPr lang="ko-KR" altLang="en-US" sz="1200">
                <a:latin typeface="+mj-ea"/>
                <a:ea typeface="+mj-ea"/>
              </a:rPr>
              <a:t>장에서 실습한 </a:t>
            </a:r>
            <a:r>
              <a:rPr lang="en-US" altLang="ko-KR" sz="1200">
                <a:latin typeface="+mj-ea"/>
                <a:ea typeface="+mj-ea"/>
              </a:rPr>
              <a:t>ViewNameInterceptor.java</a:t>
            </a:r>
            <a:r>
              <a:rPr lang="ko-KR" altLang="en-US" sz="1200">
                <a:latin typeface="+mj-ea"/>
                <a:ea typeface="+mj-ea"/>
              </a:rPr>
              <a:t>를 복사해 붙여 넣습니다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352969" y="2284344"/>
            <a:ext cx="2705100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인터셉터 기능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7" y="1520687"/>
            <a:ext cx="78121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인터셉트 설정 클래스인 </a:t>
            </a:r>
            <a:r>
              <a:rPr lang="en-US" altLang="ko-KR" sz="1200">
                <a:latin typeface="+mj-ea"/>
                <a:ea typeface="+mj-ea"/>
              </a:rPr>
              <a:t>InterceptorConfig.java</a:t>
            </a:r>
            <a:r>
              <a:rPr lang="ko-KR" altLang="en-US" sz="1200">
                <a:latin typeface="+mj-ea"/>
                <a:ea typeface="+mj-ea"/>
              </a:rPr>
              <a:t>를 다음과 같이 구현합니다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62956" y="1797686"/>
            <a:ext cx="6472652" cy="2944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5" name="그림 18434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404937" y="4940829"/>
            <a:ext cx="6334125" cy="1400175"/>
          </a:xfrm>
          <a:prstGeom prst="rect">
            <a:avLst/>
          </a:prstGeom>
          <a:ln w="12700" cap="flat" cmpd="sng">
            <a:solidFill>
              <a:srgbClr val="FF0000"/>
            </a:solidFill>
            <a:prstDash val="sysDot"/>
            <a:round/>
          </a:ln>
        </p:spPr>
      </p:pic>
      <p:sp>
        <p:nvSpPr>
          <p:cNvPr id="18436" name="직사각형 13"/>
          <p:cNvSpPr txBox="1"/>
          <p:nvPr/>
        </p:nvSpPr>
        <p:spPr>
          <a:xfrm>
            <a:off x="6245859" y="4711236"/>
            <a:ext cx="1821180" cy="26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/>
              <a:t>28장 </a:t>
            </a:r>
            <a:r>
              <a:rPr lang="en-US" altLang="ko-KR" sz="1100"/>
              <a:t>servlet-context.xml</a:t>
            </a:r>
          </a:p>
        </p:txBody>
      </p:sp>
      <p:sp>
        <p:nvSpPr>
          <p:cNvPr id="18437" name="직사각형 18436"/>
          <p:cNvSpPr txBox="1"/>
          <p:nvPr/>
        </p:nvSpPr>
        <p:spPr>
          <a:xfrm>
            <a:off x="6721751" y="2226451"/>
            <a:ext cx="1926165" cy="419594"/>
          </a:xfrm>
          <a:prstGeom prst="rect">
            <a:avLst/>
          </a:prstGeom>
          <a:ln w="12700" cap="flat" cmpd="sng">
            <a:solidFill>
              <a:srgbClr val="FF0000"/>
            </a:solidFill>
            <a:prstDash val="sysDot"/>
            <a:round/>
          </a:ln>
        </p:spPr>
        <p:txBody>
          <a:bodyPr wrap="square">
            <a:spAutoFit/>
          </a:bodyPr>
          <a:lstStyle/>
          <a:p>
            <a:r>
              <a:rPr lang="ko-KR" altLang="en-US" sz="1100"/>
              <a:t>(자동구성된 스프링 </a:t>
            </a:r>
            <a:r>
              <a:rPr lang="en-US" altLang="ko-KR" sz="1100"/>
              <a:t>MVC</a:t>
            </a:r>
            <a:r>
              <a:rPr lang="ko-KR" altLang="en-US" sz="1100"/>
              <a:t>에 추가구성할때)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인터셉터 기능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8438" name="TextBox 18437"/>
          <p:cNvSpPr txBox="1"/>
          <p:nvPr/>
        </p:nvSpPr>
        <p:spPr>
          <a:xfrm>
            <a:off x="0" y="1427558"/>
            <a:ext cx="9144000" cy="3009187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package com.myboot03.common.inteceptor;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org.springframework.context.annotation.Configuration;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org.springframework.web.servlet.config.annotation.InterceptorRegistry;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org.springframework.web.servlet.config.annotation.WebMvcConfigurerAdapter;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@Configuration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public class InterceptorConfig extends WebMvcConfigurerAdapter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@Override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public void addInterceptors(InterceptorRegistry registry)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registry.addInterceptor(new ViewNameInterceptor())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       .addPathPatterns("/*.do")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       .addPathPatterns("/*/*.do")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       .excludePathPatterns("/users/login");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인터셉터 기능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55983" y="1520687"/>
            <a:ext cx="7394711" cy="44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이제는 뷰이름을 일일이 지정할 필요 없이 </a:t>
            </a:r>
            <a:r>
              <a:rPr lang="en-US" altLang="ko-KR" sz="1200">
                <a:latin typeface="+mj-ea"/>
                <a:ea typeface="+mj-ea"/>
              </a:rPr>
              <a:t>request</a:t>
            </a:r>
            <a:r>
              <a:rPr lang="ko-KR" altLang="en-US" sz="1200">
                <a:latin typeface="+mj-ea"/>
                <a:ea typeface="+mj-ea"/>
              </a:rPr>
              <a:t>에서 </a:t>
            </a:r>
            <a:r>
              <a:rPr lang="en-US" altLang="ko-KR" sz="1200">
                <a:latin typeface="+mj-ea"/>
                <a:ea typeface="+mj-ea"/>
              </a:rPr>
              <a:t>getAttribute() </a:t>
            </a:r>
            <a:r>
              <a:rPr lang="ko-KR" altLang="en-US" sz="1200">
                <a:latin typeface="+mj-ea"/>
                <a:ea typeface="+mj-ea"/>
              </a:rPr>
              <a:t>메서드로 뷰이름을 가져와 바로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타일즈로 전달합니다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72208" y="1982352"/>
            <a:ext cx="6409910" cy="3323110"/>
          </a:xfrm>
          <a:prstGeom prst="rect">
            <a:avLst/>
          </a:prstGeom>
          <a:noFill/>
          <a:ln>
            <a:noFill/>
          </a:ln>
        </p:spPr>
      </p:pic>
      <p:sp>
        <p:nvSpPr>
          <p:cNvPr id="19459" name="순서도: 처리 19458"/>
          <p:cNvSpPr/>
          <p:nvPr/>
        </p:nvSpPr>
        <p:spPr>
          <a:xfrm>
            <a:off x="1699616" y="3820914"/>
            <a:ext cx="3423047" cy="228203"/>
          </a:xfrm>
          <a:prstGeom prst="flowChartProcess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460" name="순서도: 처리 19459"/>
          <p:cNvSpPr/>
          <p:nvPr/>
        </p:nvSpPr>
        <p:spPr>
          <a:xfrm>
            <a:off x="1703188" y="3390900"/>
            <a:ext cx="4732734" cy="228203"/>
          </a:xfrm>
          <a:prstGeom prst="flowChartProcess">
            <a:avLst/>
          </a:prstGeom>
          <a:noFill/>
          <a:ln w="190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인터셉터 기능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46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프로젝트를 실행하고 </a:t>
            </a:r>
            <a:r>
              <a:rPr lang="en-US" altLang="ko-KR" sz="1200">
                <a:latin typeface="+mj-ea"/>
                <a:ea typeface="+mj-ea"/>
              </a:rPr>
              <a:t>http://localhost:8090/member/listMembers.do</a:t>
            </a:r>
            <a:r>
              <a:rPr lang="ko-KR" altLang="en-US" sz="1200">
                <a:latin typeface="+mj-ea"/>
                <a:ea typeface="+mj-ea"/>
              </a:rPr>
              <a:t>로 요청하여 결과를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262268" y="1890018"/>
            <a:ext cx="6331227" cy="2632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302741" y="4917281"/>
            <a:ext cx="2252266" cy="367189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게시판 완성하기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32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 부트 사용하기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32.9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인터셉터 기능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677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89147" y="1514076"/>
            <a:ext cx="8205392" cy="1685212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>
                <a:latin typeface="한컴산뜻돋움"/>
                <a:ea typeface="한컴산뜻돋움"/>
              </a:rPr>
              <a:t>게시판 완성하기</a:t>
            </a:r>
          </a:p>
          <a:p>
            <a:pPr>
              <a:defRPr/>
            </a:pPr>
            <a:endParaRPr lang="ko-KR" altLang="en-US" sz="15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500">
                <a:latin typeface="한컴산뜻돋움"/>
                <a:ea typeface="한컴산뜻돋움"/>
              </a:rPr>
              <a:t>(1) application.properties </a:t>
            </a:r>
          </a:p>
          <a:p>
            <a:pPr>
              <a:defRPr/>
            </a:pPr>
            <a:r>
              <a:rPr lang="en-US" altLang="ko-KR" sz="1500">
                <a:latin typeface="한컴산뜻돋움"/>
                <a:ea typeface="한컴산뜻돋움"/>
              </a:rPr>
              <a:t>mybatis.type-aliases-package = com.myboot03.member.vo, com.myboot03.board.vo </a:t>
            </a:r>
          </a:p>
          <a:p>
            <a:pPr>
              <a:defRPr/>
            </a:pPr>
            <a:endParaRPr lang="en-US" altLang="ko-KR" sz="15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500">
                <a:latin typeface="한컴산뜻돋움"/>
                <a:ea typeface="한컴산뜻돋움"/>
              </a:rPr>
              <a:t>(2)</a:t>
            </a:r>
            <a:r>
              <a:rPr lang="ko-KR" altLang="en-US" sz="1500">
                <a:latin typeface="한컴산뜻돋움"/>
                <a:ea typeface="한컴산뜻돋움"/>
              </a:rPr>
              <a:t> </a:t>
            </a:r>
            <a:r>
              <a:rPr lang="en-US" altLang="ko-KR" sz="1500">
                <a:latin typeface="한컴산뜻돋움"/>
                <a:ea typeface="한컴산뜻돋움"/>
              </a:rPr>
              <a:t>build.gradle</a:t>
            </a:r>
          </a:p>
          <a:p>
            <a:pPr>
              <a:defRPr/>
            </a:pPr>
            <a:r>
              <a:rPr lang="en-US" altLang="ko-KR" sz="1500">
                <a:latin typeface="한컴산뜻돋움"/>
                <a:ea typeface="한컴산뜻돋움"/>
              </a:rPr>
              <a:t>implementation 'commons-io:commons-io:2.6'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6028</Words>
  <Application>Microsoft Office PowerPoint</Application>
  <PresentationFormat>화면 슬라이드 쇼(4:3)</PresentationFormat>
  <Paragraphs>722</Paragraphs>
  <Slides>96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5" baseType="lpstr">
      <vt:lpstr>맑은 고딕</vt:lpstr>
      <vt:lpstr>Batang</vt:lpstr>
      <vt:lpstr>한컴산뜻돋움</vt:lpstr>
      <vt:lpstr>함초롬돋움</vt:lpstr>
      <vt:lpstr>함초롬바탕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SSEN Kim</dc:creator>
  <cp:lastModifiedBy>박 대원</cp:lastModifiedBy>
  <cp:revision>908</cp:revision>
  <dcterms:created xsi:type="dcterms:W3CDTF">2018-08-29T04:30:46Z</dcterms:created>
  <dcterms:modified xsi:type="dcterms:W3CDTF">2022-10-11T07:42:43Z</dcterms:modified>
  <cp:version/>
</cp:coreProperties>
</file>